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2" r:id="rId18"/>
    <p:sldId id="258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319" r:id="rId30"/>
    <p:sldId id="288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289" r:id="rId61"/>
    <p:sldId id="290" r:id="rId62"/>
    <p:sldId id="291" r:id="rId63"/>
    <p:sldId id="292" r:id="rId64"/>
    <p:sldId id="261" r:id="rId65"/>
    <p:sldId id="293" r:id="rId66"/>
    <p:sldId id="294" r:id="rId67"/>
    <p:sldId id="303" r:id="rId68"/>
    <p:sldId id="295" r:id="rId69"/>
    <p:sldId id="296" r:id="rId70"/>
    <p:sldId id="297" r:id="rId71"/>
    <p:sldId id="299" r:id="rId72"/>
    <p:sldId id="301" r:id="rId73"/>
    <p:sldId id="300" r:id="rId74"/>
    <p:sldId id="304" r:id="rId75"/>
    <p:sldId id="305" r:id="rId76"/>
    <p:sldId id="306" r:id="rId77"/>
    <p:sldId id="308" r:id="rId78"/>
    <p:sldId id="309" r:id="rId79"/>
    <p:sldId id="310" r:id="rId80"/>
    <p:sldId id="311" r:id="rId81"/>
    <p:sldId id="312" r:id="rId82"/>
    <p:sldId id="314" r:id="rId83"/>
    <p:sldId id="315" r:id="rId84"/>
    <p:sldId id="317" r:id="rId85"/>
    <p:sldId id="318" r:id="rId8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5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7772400" cy="1470025"/>
          </a:xfrm>
        </p:spPr>
        <p:txBody>
          <a:bodyPr/>
          <a:lstStyle/>
          <a:p>
            <a:r>
              <a:rPr lang="zh-CN" altLang="en-US" dirty="0"/>
              <a:t>分布式存储原理与架构分析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03848" y="3717032"/>
            <a:ext cx="6400800" cy="17526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From </a:t>
            </a:r>
            <a:r>
              <a:rPr lang="zh-CN" altLang="en-US" dirty="0" smtClean="0">
                <a:solidFill>
                  <a:schemeClr val="tx1"/>
                </a:solidFill>
              </a:rPr>
              <a:t>赖</a:t>
            </a:r>
            <a:r>
              <a:rPr lang="zh-CN" altLang="en-US" dirty="0">
                <a:solidFill>
                  <a:schemeClr val="tx1"/>
                </a:solidFill>
              </a:rPr>
              <a:t>渊</a:t>
            </a:r>
          </a:p>
        </p:txBody>
      </p:sp>
    </p:spTree>
    <p:extLst>
      <p:ext uri="{BB962C8B-B14F-4D97-AF65-F5344CB8AC3E}">
        <p14:creationId xmlns:p14="http://schemas.microsoft.com/office/powerpoint/2010/main" val="7799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存储引擎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5896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B</a:t>
            </a:r>
            <a:r>
              <a:rPr lang="zh-CN" altLang="en-US" sz="2400" dirty="0" smtClean="0"/>
              <a:t>树存储引擎</a:t>
            </a:r>
            <a:endParaRPr lang="zh-CN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65892" cy="423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74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存储引擎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9672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LSM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Log Structured Merge</a:t>
            </a:r>
            <a:r>
              <a:rPr lang="zh-CN" altLang="en-US" sz="2400" dirty="0" smtClean="0"/>
              <a:t>）树存储引擎</a:t>
            </a:r>
            <a:endParaRPr lang="zh-CN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7147248" cy="511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48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数据模型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3888" y="2852936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文件模型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关系模型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/>
              <a:t>键</a:t>
            </a:r>
            <a:r>
              <a:rPr lang="zh-CN" altLang="en-US" sz="2400" dirty="0" smtClean="0"/>
              <a:t>值模型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204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事务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3808" y="2060848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原子性（</a:t>
            </a:r>
            <a:r>
              <a:rPr lang="en-US" altLang="zh-CN" sz="2400" dirty="0" smtClean="0"/>
              <a:t>Atomicity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一致性（</a:t>
            </a:r>
            <a:r>
              <a:rPr lang="en-US" altLang="zh-CN" sz="2400" dirty="0" smtClean="0"/>
              <a:t>Consistency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隔离性（</a:t>
            </a:r>
            <a:r>
              <a:rPr lang="en-US" altLang="zh-CN" sz="2400" dirty="0" smtClean="0"/>
              <a:t>Isolation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持久性（</a:t>
            </a:r>
            <a:r>
              <a:rPr lang="en-US" altLang="zh-CN" sz="2400" dirty="0" smtClean="0"/>
              <a:t>Durability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502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83671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并发控制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0192" y="2852936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数据库锁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写时复制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多版本并发控制</a:t>
            </a:r>
            <a:endParaRPr lang="zh-CN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6314381" cy="388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48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故障恢复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7744" y="2780928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操作日志（</a:t>
            </a:r>
            <a:r>
              <a:rPr lang="en-US" altLang="zh-CN" sz="2400" dirty="0" smtClean="0"/>
              <a:t>UNDO/REDO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优化手段：</a:t>
            </a:r>
            <a:r>
              <a:rPr lang="en-US" altLang="zh-CN" sz="2400" dirty="0" smtClean="0"/>
              <a:t>Group Commit / checkpoint</a:t>
            </a:r>
            <a:endParaRPr lang="en-US" altLang="zh-CN" sz="2400" dirty="0"/>
          </a:p>
          <a:p>
            <a:pPr marL="514350" indent="-514350">
              <a:buFont typeface="+mj-lt"/>
              <a:buAutoNum type="romanUcPeriod"/>
            </a:pP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80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数据压缩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39752" y="90872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压缩算法（</a:t>
            </a:r>
            <a:r>
              <a:rPr lang="en-US" altLang="zh-CN" sz="2400" dirty="0" smtClean="0"/>
              <a:t>Huffman/LZ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列式存储（适合</a:t>
            </a:r>
            <a:r>
              <a:rPr lang="en-US" altLang="zh-CN" sz="2400" dirty="0" smtClean="0"/>
              <a:t>OLAP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endParaRPr lang="zh-CN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67" y="1883048"/>
            <a:ext cx="7510783" cy="472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99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41277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什么是分布式存储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263691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大量普通</a:t>
            </a:r>
            <a:r>
              <a:rPr lang="en-US" altLang="zh-CN" sz="2400" dirty="0" smtClean="0"/>
              <a:t>PC</a:t>
            </a:r>
            <a:r>
              <a:rPr lang="zh-CN" altLang="en-US" sz="2400" dirty="0" smtClean="0"/>
              <a:t>服务器通过</a:t>
            </a:r>
            <a:r>
              <a:rPr lang="en-US" altLang="zh-CN" sz="2400" dirty="0" smtClean="0"/>
              <a:t>Internet</a:t>
            </a:r>
            <a:r>
              <a:rPr lang="zh-CN" altLang="en-US" sz="2400" dirty="0" smtClean="0"/>
              <a:t>互联，对外作为一个整体提供存储服务。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64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26876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分布式存储特性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5896" y="2332037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可拓展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低成本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高性能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/>
              <a:t>易用</a:t>
            </a:r>
          </a:p>
        </p:txBody>
      </p:sp>
    </p:spTree>
    <p:extLst>
      <p:ext uri="{BB962C8B-B14F-4D97-AF65-F5344CB8AC3E}">
        <p14:creationId xmlns:p14="http://schemas.microsoft.com/office/powerpoint/2010/main" val="159405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49289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分布式存储基础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158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49289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单机存储基础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7486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数据分布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648" y="69269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哈希分布：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传统哈希算法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一致性哈希算法（</a:t>
            </a:r>
            <a:r>
              <a:rPr lang="en-US" altLang="zh-CN" sz="2400" dirty="0" smtClean="0"/>
              <a:t>Distributed Hash Table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DHT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6" y="2306795"/>
            <a:ext cx="9035504" cy="4276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31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3661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数据分布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51920" y="90872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顺序</a:t>
            </a:r>
            <a:r>
              <a:rPr lang="zh-CN" altLang="en-US" sz="2400" dirty="0" smtClean="0"/>
              <a:t>分布</a:t>
            </a:r>
            <a:endParaRPr lang="zh-CN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44" y="1628800"/>
            <a:ext cx="8371801" cy="350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133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负载均衡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3688" y="1916832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总控节点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工作节点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2400" dirty="0" smtClean="0"/>
              <a:t>Heartbeat</a:t>
            </a:r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数据迁移（主备切换</a:t>
            </a:r>
            <a:r>
              <a:rPr lang="en-US" altLang="zh-CN" sz="2400" dirty="0" smtClean="0"/>
              <a:t>-&gt;copy-&gt;delete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平滑（</a:t>
            </a:r>
            <a:r>
              <a:rPr lang="en-US" altLang="zh-CN" sz="2400" dirty="0" smtClean="0"/>
              <a:t>new worker node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3118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复制协议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1680" y="620688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强同步复制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异步复制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可用性</a:t>
            </a:r>
            <a:r>
              <a:rPr lang="en-US" altLang="zh-CN" sz="2000" dirty="0" err="1" smtClean="0"/>
              <a:t>vs</a:t>
            </a:r>
            <a:r>
              <a:rPr lang="zh-CN" altLang="en-US" sz="2000" dirty="0" smtClean="0"/>
              <a:t>一致性（</a:t>
            </a:r>
            <a:r>
              <a:rPr lang="en-US" altLang="zh-CN" sz="2000" dirty="0" smtClean="0"/>
              <a:t>CAP</a:t>
            </a:r>
            <a:r>
              <a:rPr lang="zh-CN" altLang="en-US" sz="2000" dirty="0" smtClean="0"/>
              <a:t>理论 </a:t>
            </a:r>
            <a:r>
              <a:rPr lang="en-US" altLang="zh-CN" sz="2000" dirty="0" smtClean="0"/>
              <a:t>~+</a:t>
            </a:r>
            <a:r>
              <a:rPr lang="zh-CN" altLang="en-US" sz="2000" dirty="0" smtClean="0"/>
              <a:t>分区可容忍性）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折衷：</a:t>
            </a:r>
            <a:r>
              <a:rPr lang="en-US" altLang="zh-CN" sz="2000" dirty="0" smtClean="0"/>
              <a:t>if network fault then </a:t>
            </a:r>
            <a:r>
              <a:rPr lang="en-US" altLang="zh-CN" sz="2000" dirty="0" err="1" smtClean="0"/>
              <a:t>async</a:t>
            </a:r>
            <a:r>
              <a:rPr lang="en-US" altLang="zh-CN" sz="2000" dirty="0" smtClean="0"/>
              <a:t> else sync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80"/>
            <a:ext cx="6408712" cy="4345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00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容</a:t>
            </a:r>
            <a:r>
              <a:rPr lang="zh-CN" altLang="en-US" sz="3200" dirty="0" smtClean="0"/>
              <a:t>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9912" y="90872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常见故障</a:t>
            </a:r>
            <a:endParaRPr lang="en-US" altLang="zh-CN" sz="2400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64" y="3366701"/>
            <a:ext cx="8256837" cy="151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64" y="1484784"/>
            <a:ext cx="8364463" cy="2277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0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容</a:t>
            </a:r>
            <a:r>
              <a:rPr lang="zh-CN" altLang="en-US" sz="3200" dirty="0" smtClean="0"/>
              <a:t>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916832"/>
            <a:ext cx="849694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故障检测：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 smtClean="0"/>
              <a:t>Heartbeat?(x</a:t>
            </a:r>
            <a:r>
              <a:rPr lang="zh-CN" altLang="en-US" sz="2000" dirty="0" smtClean="0"/>
              <a:t>，为了保证强一致性需要确保发生故障且停止服务。网络问题？机器过于繁忙无法响应？</a:t>
            </a:r>
            <a:r>
              <a:rPr lang="en-US" altLang="zh-CN" sz="2000" dirty="0" smtClean="0"/>
              <a:t>)</a:t>
            </a:r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租约（</a:t>
            </a:r>
            <a:r>
              <a:rPr lang="en-US" altLang="zh-CN" sz="2000" dirty="0" smtClean="0"/>
              <a:t>Lease</a:t>
            </a:r>
            <a:r>
              <a:rPr lang="zh-CN" altLang="en-US" sz="2000" dirty="0" smtClean="0"/>
              <a:t>）机制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√</a:t>
            </a:r>
            <a:r>
              <a:rPr lang="en-US" altLang="zh-CN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888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容</a:t>
            </a:r>
            <a:r>
              <a:rPr lang="zh-CN" altLang="en-US" sz="3200" dirty="0" smtClean="0"/>
              <a:t>错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9792" y="69269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故障恢复：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/>
              <a:t>单</a:t>
            </a:r>
            <a:r>
              <a:rPr lang="zh-CN" altLang="en-US" sz="2400" dirty="0" smtClean="0"/>
              <a:t>层结构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双层结构</a:t>
            </a:r>
            <a:endParaRPr lang="en-US" altLang="zh-CN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556792"/>
            <a:ext cx="7805271" cy="520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16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可</a:t>
            </a:r>
            <a:r>
              <a:rPr lang="zh-CN" altLang="en-US" sz="3200" dirty="0" smtClean="0"/>
              <a:t>扩</a:t>
            </a:r>
            <a:r>
              <a:rPr lang="zh-CN" altLang="en-US" sz="3200" dirty="0" smtClean="0"/>
              <a:t>展性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9872" y="692696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同构</a:t>
            </a:r>
            <a:r>
              <a:rPr lang="en-US" altLang="zh-CN" sz="2400" dirty="0" err="1" smtClean="0"/>
              <a:t>vs</a:t>
            </a:r>
            <a:r>
              <a:rPr lang="zh-CN" altLang="en-US" sz="2400" dirty="0" smtClean="0"/>
              <a:t>异构</a:t>
            </a:r>
            <a:endParaRPr lang="en-US" altLang="zh-C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7020272" cy="321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36" y="4394979"/>
            <a:ext cx="6195789" cy="230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887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4847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两阶段提交协议（</a:t>
            </a:r>
            <a:r>
              <a:rPr lang="en-US" altLang="zh-CN" sz="2000" dirty="0" smtClean="0"/>
              <a:t>Two-phase Commit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2PC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作用：保证事务原子性。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角色：</a:t>
            </a:r>
            <a:r>
              <a:rPr lang="en-US" altLang="zh-CN" sz="2000" dirty="0" smtClean="0"/>
              <a:t>1 coordinator + n workers</a:t>
            </a:r>
          </a:p>
          <a:p>
            <a:pPr marL="0" indent="0">
              <a:buNone/>
            </a:pPr>
            <a:r>
              <a:rPr lang="zh-CN" altLang="en-US" sz="2000" dirty="0" smtClean="0"/>
              <a:t>执行过程：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请求阶段（</a:t>
            </a:r>
            <a:r>
              <a:rPr lang="en-US" altLang="zh-CN" sz="2000" dirty="0" smtClean="0"/>
              <a:t>coordinator -&gt; </a:t>
            </a:r>
            <a:r>
              <a:rPr lang="en-US" altLang="zh-CN" sz="2000" dirty="0" err="1" smtClean="0"/>
              <a:t>workders</a:t>
            </a:r>
            <a:r>
              <a:rPr lang="zh-CN" altLang="en-US" sz="2000" dirty="0" smtClean="0"/>
              <a:t>，表决）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提交阶段（</a:t>
            </a:r>
            <a:r>
              <a:rPr lang="en-US" altLang="zh-CN" sz="2000" dirty="0" smtClean="0"/>
              <a:t>if all yes then commit else cancel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/>
              <a:t>缺点：阻塞，大多数分布式存储系统敬而远之，放弃对分布式事务（</a:t>
            </a:r>
            <a:r>
              <a:rPr lang="en-US" altLang="zh-CN" sz="2000" dirty="0"/>
              <a:t>ACID</a:t>
            </a:r>
            <a:r>
              <a:rPr lang="zh-CN" altLang="en-US" sz="2000" dirty="0"/>
              <a:t>）的支持。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488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844824"/>
            <a:ext cx="892899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 smtClean="0"/>
              <a:t>Paxos</a:t>
            </a:r>
            <a:r>
              <a:rPr lang="zh-CN" altLang="en-US" sz="2000" dirty="0" smtClean="0"/>
              <a:t>协议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分布式最重要的算法</a:t>
            </a:r>
            <a:r>
              <a:rPr lang="en-US" altLang="zh-CN" sz="2000" dirty="0" smtClean="0"/>
              <a:t>)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作用：解决多个节点一致性问题（如主备选举投票）。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算法思想：抢占式访问，多</a:t>
            </a:r>
            <a:r>
              <a:rPr lang="en-US" altLang="zh-CN" sz="2000" dirty="0" smtClean="0"/>
              <a:t>acceptor</a:t>
            </a:r>
            <a:r>
              <a:rPr lang="zh-CN" altLang="en-US" sz="2000" dirty="0" smtClean="0"/>
              <a:t>容错，后者认同前者，少数服从多数。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5108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CPU</a:t>
            </a:r>
            <a:r>
              <a:rPr lang="zh-CN" altLang="en-US" sz="3200" dirty="0" smtClean="0"/>
              <a:t>架构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23728" y="119675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经典：</a:t>
            </a:r>
            <a:r>
              <a:rPr lang="en-US" altLang="zh-CN" sz="2400" dirty="0" smtClean="0"/>
              <a:t>SMP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Symmetric Multi-Processing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960756" cy="5055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808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700808"/>
            <a:ext cx="802838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 smtClean="0"/>
              <a:t>Paxos</a:t>
            </a:r>
            <a:r>
              <a:rPr lang="zh-CN" altLang="en-US" sz="2000" dirty="0" smtClean="0"/>
              <a:t>协议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514350" indent="-514350">
              <a:buFont typeface="+mj-lt"/>
              <a:buAutoNum type="romanUcPeriod"/>
            </a:pPr>
            <a:r>
              <a:rPr lang="en-US" altLang="zh-CN" sz="1800" dirty="0" err="1" smtClean="0"/>
              <a:t>Paxos</a:t>
            </a:r>
            <a:r>
              <a:rPr lang="zh-CN" altLang="en-US" sz="1800" dirty="0" smtClean="0"/>
              <a:t>算法在做什么事情？                                  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800" dirty="0" smtClean="0"/>
              <a:t>确定一个不可变变量的取值。</a:t>
            </a:r>
            <a:endParaRPr lang="en-US" altLang="zh-CN" sz="1800" dirty="0" smtClean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/>
              <a:t>II.    </a:t>
            </a:r>
            <a:r>
              <a:rPr lang="zh-CN" altLang="en-US" sz="1800" dirty="0" smtClean="0"/>
              <a:t>确定取值和一致性有什么关系？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800" dirty="0" smtClean="0"/>
              <a:t>数据是可变的，假设多副本存储，多副本的更新</a:t>
            </a:r>
            <a:r>
              <a:rPr lang="zh-CN" altLang="en-US" sz="1800" dirty="0" smtClean="0"/>
              <a:t>操作序列</a:t>
            </a:r>
            <a:r>
              <a:rPr lang="en-US" altLang="zh-CN" sz="1800" dirty="0" smtClean="0"/>
              <a:t>【OP1</a:t>
            </a:r>
            <a:r>
              <a:rPr lang="en-US" altLang="zh-CN" sz="1800" dirty="0"/>
              <a:t>,</a:t>
            </a:r>
            <a:r>
              <a:rPr lang="en-US" altLang="zh-CN" sz="1800" dirty="0" smtClean="0"/>
              <a:t>OP2,…,OPN】</a:t>
            </a:r>
            <a:r>
              <a:rPr lang="zh-CN" altLang="en-US" sz="1800" dirty="0" smtClean="0"/>
              <a:t>是不变的，用</a:t>
            </a:r>
            <a:r>
              <a:rPr lang="en-US" altLang="zh-CN" sz="1800" dirty="0" err="1" smtClean="0"/>
              <a:t>Paxos</a:t>
            </a:r>
            <a:r>
              <a:rPr lang="zh-CN" altLang="en-US" sz="1800" dirty="0" smtClean="0"/>
              <a:t>来确定不可变变量</a:t>
            </a:r>
            <a:r>
              <a:rPr lang="en-US" altLang="zh-CN" sz="1800" dirty="0" err="1" smtClean="0"/>
              <a:t>OPi</a:t>
            </a:r>
            <a:r>
              <a:rPr lang="zh-CN" altLang="en-US" sz="1800" dirty="0" smtClean="0"/>
              <a:t>的取值即可保证更新序列一致。</a:t>
            </a:r>
            <a:endParaRPr lang="en-US" altLang="zh-CN" sz="1800" dirty="0" smtClean="0"/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6869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24744"/>
            <a:ext cx="802838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 smtClean="0"/>
              <a:t>Paxos</a:t>
            </a:r>
            <a:r>
              <a:rPr lang="zh-CN" altLang="en-US" sz="2000" dirty="0" smtClean="0"/>
              <a:t>协议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系统问题建模：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设计一个系统来存储变量</a:t>
            </a:r>
            <a:r>
              <a:rPr lang="en-US" altLang="zh-CN" sz="2000" dirty="0" err="1" smtClean="0"/>
              <a:t>var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系统内部由多个</a:t>
            </a:r>
            <a:r>
              <a:rPr lang="en-US" altLang="zh-CN" sz="2000" dirty="0"/>
              <a:t>a</a:t>
            </a:r>
            <a:r>
              <a:rPr lang="en-US" altLang="zh-CN" sz="2000" dirty="0" smtClean="0"/>
              <a:t>cceptor</a:t>
            </a:r>
            <a:r>
              <a:rPr lang="zh-CN" altLang="en-US" sz="2000" dirty="0" smtClean="0"/>
              <a:t>组成，负责存储和管理</a:t>
            </a:r>
            <a:r>
              <a:rPr lang="en-US" altLang="zh-CN" sz="2000" dirty="0" err="1" smtClean="0"/>
              <a:t>var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系统外部有多个</a:t>
            </a:r>
            <a:r>
              <a:rPr lang="en-US" altLang="zh-CN" sz="2000" dirty="0" smtClean="0"/>
              <a:t>proposer</a:t>
            </a:r>
            <a:r>
              <a:rPr lang="zh-CN" altLang="en-US" sz="2000" dirty="0"/>
              <a:t>机器</a:t>
            </a:r>
            <a:r>
              <a:rPr lang="zh-CN" altLang="en-US" sz="2000" dirty="0" smtClean="0"/>
              <a:t>任意并发调用系统</a:t>
            </a:r>
            <a:r>
              <a:rPr lang="en-US" altLang="zh-CN" sz="2000" dirty="0" smtClean="0"/>
              <a:t>API</a:t>
            </a:r>
            <a:r>
              <a:rPr lang="zh-CN" altLang="en-US" sz="2000" dirty="0" smtClean="0"/>
              <a:t>向系统提交不同的</a:t>
            </a:r>
            <a:r>
              <a:rPr lang="en-US" altLang="zh-CN" sz="2000" dirty="0" err="1" smtClean="0"/>
              <a:t>var</a:t>
            </a:r>
            <a:r>
              <a:rPr lang="zh-CN" altLang="en-US" sz="2000" dirty="0" smtClean="0"/>
              <a:t>值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系统对外</a:t>
            </a:r>
            <a:r>
              <a:rPr lang="en-US" altLang="zh-CN" sz="2000" dirty="0" smtClean="0"/>
              <a:t>API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propose(</a:t>
            </a:r>
            <a:r>
              <a:rPr lang="en-US" altLang="zh-CN" sz="2000" dirty="0" err="1" smtClean="0"/>
              <a:t>var</a:t>
            </a:r>
            <a:r>
              <a:rPr lang="en-US" altLang="zh-CN" sz="2000" dirty="0" smtClean="0"/>
              <a:t>, V) =&gt; &lt;ok, f&gt; or &lt;error&gt;</a:t>
            </a:r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系统需要保证</a:t>
            </a:r>
            <a:r>
              <a:rPr lang="en-US" altLang="zh-CN" sz="2000" dirty="0" err="1" smtClean="0"/>
              <a:t>var</a:t>
            </a:r>
            <a:r>
              <a:rPr lang="zh-CN" altLang="en-US" sz="2000" dirty="0" smtClean="0"/>
              <a:t>取值一致性，初始为</a:t>
            </a:r>
            <a:r>
              <a:rPr lang="en-US" altLang="zh-CN" sz="2000" dirty="0"/>
              <a:t>n</a:t>
            </a:r>
            <a:r>
              <a:rPr lang="en-US" altLang="zh-CN" sz="2000" dirty="0" smtClean="0"/>
              <a:t>ull</a:t>
            </a:r>
            <a:r>
              <a:rPr lang="zh-CN" altLang="en-US" sz="2000" dirty="0" smtClean="0"/>
              <a:t>，一旦确定无知则不可更改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系统需要满足容错，容忍任意</a:t>
            </a:r>
            <a:r>
              <a:rPr lang="en-US" altLang="zh-CN" sz="2000" dirty="0" smtClean="0"/>
              <a:t>proposer</a:t>
            </a:r>
            <a:r>
              <a:rPr lang="zh-CN" altLang="en-US" sz="2000" dirty="0" smtClean="0"/>
              <a:t>故障容忍半数一下</a:t>
            </a:r>
            <a:r>
              <a:rPr lang="en-US" altLang="zh-CN" sz="2000" dirty="0" smtClean="0"/>
              <a:t>acceptor</a:t>
            </a:r>
            <a:r>
              <a:rPr lang="zh-CN" altLang="en-US" sz="2000" dirty="0" smtClean="0"/>
              <a:t>故障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59531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9939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908720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err="1" smtClean="0"/>
              <a:t>Paxos</a:t>
            </a:r>
            <a:r>
              <a:rPr lang="zh-CN" altLang="en-US" sz="1800" dirty="0"/>
              <a:t>算法</a:t>
            </a:r>
            <a:r>
              <a:rPr lang="zh-CN" altLang="en-US" sz="1800" dirty="0" smtClean="0"/>
              <a:t>讲解</a:t>
            </a:r>
            <a:endParaRPr lang="en-US" altLang="zh-CN" sz="1800" dirty="0" smtClean="0"/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800" dirty="0" smtClean="0"/>
              <a:t>方案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：通过互斥锁来保证</a:t>
            </a:r>
            <a:r>
              <a:rPr lang="en-US" altLang="zh-CN" sz="1800" dirty="0" err="1" smtClean="0"/>
              <a:t>var</a:t>
            </a:r>
            <a:r>
              <a:rPr lang="zh-CN" altLang="en-US" sz="1800" dirty="0" smtClean="0"/>
              <a:t>一致性（假设只有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个</a:t>
            </a:r>
            <a:r>
              <a:rPr lang="en-US" altLang="zh-CN" sz="1800" dirty="0"/>
              <a:t>a</a:t>
            </a:r>
            <a:r>
              <a:rPr lang="en-US" altLang="zh-CN" sz="1800" dirty="0" smtClean="0"/>
              <a:t>cceptor</a:t>
            </a:r>
            <a:r>
              <a:rPr lang="zh-CN" altLang="en-US" sz="1800" dirty="0" smtClean="0"/>
              <a:t>）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/>
              <a:t>Acceptor</a:t>
            </a:r>
            <a:r>
              <a:rPr lang="zh-CN" altLang="en-US" sz="1800" dirty="0" smtClean="0"/>
              <a:t>实现：</a:t>
            </a:r>
            <a:endParaRPr lang="en-US" altLang="zh-CN" sz="18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1800" dirty="0" smtClean="0"/>
              <a:t>保存变量</a:t>
            </a:r>
            <a:r>
              <a:rPr lang="en-US" altLang="zh-CN" sz="1800" dirty="0" err="1" smtClean="0"/>
              <a:t>var</a:t>
            </a:r>
            <a:r>
              <a:rPr lang="zh-CN" altLang="en-US" sz="1800" dirty="0" smtClean="0"/>
              <a:t>和互斥锁</a:t>
            </a:r>
            <a:r>
              <a:rPr lang="en-US" altLang="zh-CN" sz="1800" dirty="0" smtClean="0"/>
              <a:t>lock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1800" dirty="0" smtClean="0"/>
              <a:t>Acceptor::prepare()  //</a:t>
            </a:r>
            <a:r>
              <a:rPr lang="zh-CN" altLang="en-US" sz="1800" dirty="0" smtClean="0"/>
              <a:t>加互斥锁，返回当前</a:t>
            </a:r>
            <a:r>
              <a:rPr lang="en-US" altLang="zh-CN" sz="1800" dirty="0" err="1" smtClean="0"/>
              <a:t>var</a:t>
            </a:r>
            <a:r>
              <a:rPr lang="zh-CN" altLang="en-US" sz="1800" dirty="0" smtClean="0"/>
              <a:t>取值</a:t>
            </a:r>
            <a:r>
              <a:rPr lang="en-US" altLang="zh-CN" sz="1800" dirty="0" smtClean="0"/>
              <a:t>f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1800" dirty="0" smtClean="0"/>
              <a:t>Acceptor::release()   //</a:t>
            </a:r>
            <a:r>
              <a:rPr lang="zh-CN" altLang="en-US" sz="1800" dirty="0" smtClean="0"/>
              <a:t>释放锁</a:t>
            </a:r>
            <a:endParaRPr lang="en-US" altLang="zh-CN" sz="18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1800" dirty="0" smtClean="0"/>
              <a:t>Acceptor::accept(</a:t>
            </a:r>
            <a:r>
              <a:rPr lang="en-US" altLang="zh-CN" sz="1800" dirty="0" err="1" smtClean="0"/>
              <a:t>var</a:t>
            </a:r>
            <a:r>
              <a:rPr lang="en-US" altLang="zh-CN" sz="1800" dirty="0" smtClean="0"/>
              <a:t>, V)   //</a:t>
            </a:r>
            <a:r>
              <a:rPr lang="zh-CN" altLang="en-US" sz="1800" dirty="0" smtClean="0"/>
              <a:t>如果已经加锁，且</a:t>
            </a:r>
            <a:r>
              <a:rPr lang="en-US" altLang="zh-CN" sz="1800" dirty="0" err="1" smtClean="0"/>
              <a:t>var</a:t>
            </a:r>
            <a:r>
              <a:rPr lang="zh-CN" altLang="en-US" sz="1800" dirty="0" smtClean="0"/>
              <a:t>为</a:t>
            </a:r>
            <a:r>
              <a:rPr lang="en-US" altLang="zh-CN" sz="1800" dirty="0" smtClean="0"/>
              <a:t>null</a:t>
            </a:r>
            <a:r>
              <a:rPr lang="zh-CN" altLang="en-US" sz="1800" dirty="0" smtClean="0"/>
              <a:t>，设置</a:t>
            </a:r>
            <a:r>
              <a:rPr lang="en-US" altLang="zh-CN" sz="1800" dirty="0" err="1" smtClean="0"/>
              <a:t>var</a:t>
            </a:r>
            <a:r>
              <a:rPr lang="zh-CN" altLang="en-US" sz="1800" dirty="0" smtClean="0"/>
              <a:t>为</a:t>
            </a:r>
            <a:r>
              <a:rPr lang="en-US" altLang="zh-CN" sz="1800" dirty="0" smtClean="0"/>
              <a:t>V</a:t>
            </a:r>
            <a:r>
              <a:rPr lang="zh-CN" altLang="en-US" sz="1800" dirty="0" smtClean="0"/>
              <a:t>，并释放锁</a:t>
            </a:r>
            <a:endParaRPr lang="en-US" altLang="zh-CN" sz="1800" dirty="0" smtClean="0"/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/>
              <a:t>p</a:t>
            </a:r>
            <a:r>
              <a:rPr lang="en-US" altLang="zh-CN" sz="1800" dirty="0" smtClean="0"/>
              <a:t>ropose(</a:t>
            </a:r>
            <a:r>
              <a:rPr lang="en-US" altLang="zh-CN" sz="1800" dirty="0" err="1" smtClean="0"/>
              <a:t>var</a:t>
            </a:r>
            <a:r>
              <a:rPr lang="en-US" altLang="zh-CN" sz="1800" dirty="0" smtClean="0"/>
              <a:t>, V)</a:t>
            </a:r>
            <a:r>
              <a:rPr lang="zh-CN" altLang="en-US" sz="1800" dirty="0" smtClean="0"/>
              <a:t>实现：</a:t>
            </a:r>
            <a:endParaRPr lang="en-US" altLang="zh-CN" sz="18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1800" dirty="0" smtClean="0"/>
              <a:t>调用</a:t>
            </a:r>
            <a:r>
              <a:rPr lang="en-US" altLang="zh-CN" sz="1800" dirty="0" smtClean="0"/>
              <a:t>Acceptor::prepare()</a:t>
            </a:r>
            <a:r>
              <a:rPr lang="zh-CN" altLang="en-US" sz="1800" dirty="0" smtClean="0"/>
              <a:t>获取互斥锁和</a:t>
            </a:r>
            <a:r>
              <a:rPr lang="en-US" altLang="zh-CN" sz="1800" dirty="0" err="1" smtClean="0"/>
              <a:t>var</a:t>
            </a:r>
            <a:r>
              <a:rPr lang="zh-CN" altLang="en-US" sz="1800" dirty="0" smtClean="0"/>
              <a:t>取值，若失败返回</a:t>
            </a:r>
            <a:r>
              <a:rPr lang="en-US" altLang="zh-CN" sz="1800" dirty="0" smtClean="0"/>
              <a:t>&lt;error&gt;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1800" dirty="0" smtClean="0"/>
              <a:t>If f == null: </a:t>
            </a:r>
            <a:r>
              <a:rPr lang="zh-CN" altLang="en-US" sz="1800" dirty="0" smtClean="0"/>
              <a:t>调用</a:t>
            </a:r>
            <a:r>
              <a:rPr lang="en-US" altLang="zh-CN" sz="1800" dirty="0" smtClean="0"/>
              <a:t>Acceptor::accept(</a:t>
            </a:r>
            <a:r>
              <a:rPr lang="en-US" altLang="zh-CN" sz="1800" dirty="0" err="1" smtClean="0"/>
              <a:t>var</a:t>
            </a:r>
            <a:r>
              <a:rPr lang="en-US" altLang="zh-CN" sz="1800" dirty="0" smtClean="0"/>
              <a:t>, V)</a:t>
            </a:r>
            <a:r>
              <a:rPr lang="zh-CN" altLang="en-US" sz="1800" dirty="0" smtClean="0"/>
              <a:t>提交数据</a:t>
            </a:r>
            <a:r>
              <a:rPr lang="en-US" altLang="zh-CN" sz="1800" dirty="0" smtClean="0"/>
              <a:t>V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1800" dirty="0" smtClean="0"/>
              <a:t>Else: </a:t>
            </a:r>
            <a:r>
              <a:rPr lang="zh-CN" altLang="en-US" sz="1800" dirty="0" smtClean="0"/>
              <a:t>调用</a:t>
            </a:r>
            <a:r>
              <a:rPr lang="en-US" altLang="zh-CN" sz="1800" dirty="0" smtClean="0"/>
              <a:t>Acceptor::release()</a:t>
            </a:r>
            <a:r>
              <a:rPr lang="zh-CN" altLang="en-US" sz="1800" dirty="0" smtClean="0"/>
              <a:t>，返回</a:t>
            </a:r>
            <a:r>
              <a:rPr lang="en-US" altLang="zh-CN" sz="1800" dirty="0" smtClean="0"/>
              <a:t>&lt;ok, f&gt;</a:t>
            </a:r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5274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700808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 smtClean="0"/>
              <a:t>Paxos</a:t>
            </a:r>
            <a:r>
              <a:rPr lang="zh-CN" altLang="en-US" sz="2000" dirty="0"/>
              <a:t>算法</a:t>
            </a:r>
            <a:r>
              <a:rPr lang="zh-CN" altLang="en-US" sz="2000" dirty="0" smtClean="0"/>
              <a:t>讲解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方案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的问题：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Proposer</a:t>
            </a:r>
            <a:r>
              <a:rPr lang="zh-CN" altLang="en-US" sz="2000" dirty="0" smtClean="0"/>
              <a:t>在释放互斥锁之前故障会导致系统死锁，不能容忍</a:t>
            </a:r>
            <a:r>
              <a:rPr lang="en-US" altLang="zh-CN" sz="2000" dirty="0" smtClean="0"/>
              <a:t>proposer</a:t>
            </a:r>
            <a:r>
              <a:rPr lang="zh-CN" altLang="en-US" sz="2000" dirty="0" smtClean="0"/>
              <a:t>机器故障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406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9939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908720"/>
            <a:ext cx="8028384" cy="56166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900" dirty="0" err="1" smtClean="0"/>
              <a:t>Paxos</a:t>
            </a:r>
            <a:r>
              <a:rPr lang="zh-CN" altLang="en-US" sz="1900" dirty="0"/>
              <a:t>算法</a:t>
            </a:r>
            <a:r>
              <a:rPr lang="zh-CN" altLang="en-US" sz="1900" dirty="0" smtClean="0"/>
              <a:t>讲解</a:t>
            </a:r>
            <a:endParaRPr lang="en-US" altLang="zh-CN" sz="1900" dirty="0" smtClean="0"/>
          </a:p>
          <a:p>
            <a:pPr marL="0" indent="0">
              <a:buNone/>
            </a:pPr>
            <a:endParaRPr lang="en-US" altLang="zh-CN" sz="1900" dirty="0" smtClean="0"/>
          </a:p>
          <a:p>
            <a:pPr marL="0" indent="0">
              <a:buNone/>
            </a:pPr>
            <a:r>
              <a:rPr lang="zh-CN" altLang="en-US" sz="1900" dirty="0" smtClean="0"/>
              <a:t>方案</a:t>
            </a:r>
            <a:r>
              <a:rPr lang="en-US" altLang="zh-CN" sz="1900" dirty="0"/>
              <a:t>2</a:t>
            </a:r>
            <a:r>
              <a:rPr lang="zh-CN" altLang="en-US" sz="1900" dirty="0" smtClean="0"/>
              <a:t>：引入抢占式访问</a:t>
            </a:r>
            <a:endParaRPr lang="en-US" altLang="zh-CN" sz="1900" dirty="0" smtClean="0"/>
          </a:p>
          <a:p>
            <a:pPr marL="0" indent="0">
              <a:buNone/>
            </a:pPr>
            <a:r>
              <a:rPr lang="en-US" altLang="zh-CN" sz="1900" dirty="0" smtClean="0"/>
              <a:t>Acceptor</a:t>
            </a:r>
            <a:r>
              <a:rPr lang="zh-CN" altLang="en-US" sz="1900" dirty="0" smtClean="0"/>
              <a:t>实现：</a:t>
            </a:r>
            <a:endParaRPr lang="en-US" altLang="zh-CN" sz="19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1900" dirty="0" err="1" smtClean="0"/>
              <a:t>var</a:t>
            </a:r>
            <a:r>
              <a:rPr lang="zh-CN" altLang="en-US" sz="1900" dirty="0" smtClean="0"/>
              <a:t>取值</a:t>
            </a:r>
            <a:r>
              <a:rPr lang="en-US" altLang="zh-CN" sz="1900" dirty="0" smtClean="0"/>
              <a:t>&lt;</a:t>
            </a:r>
            <a:r>
              <a:rPr lang="en-US" altLang="zh-CN" sz="1900" dirty="0" err="1" smtClean="0"/>
              <a:t>accepted_epoch</a:t>
            </a:r>
            <a:r>
              <a:rPr lang="en-US" altLang="zh-CN" sz="1900" dirty="0" smtClean="0"/>
              <a:t>, </a:t>
            </a:r>
            <a:r>
              <a:rPr lang="en-US" altLang="zh-CN" sz="1900" dirty="0" err="1" smtClean="0"/>
              <a:t>accepted_value</a:t>
            </a:r>
            <a:r>
              <a:rPr lang="en-US" altLang="zh-CN" sz="1900" dirty="0" smtClean="0"/>
              <a:t>&gt;</a:t>
            </a:r>
            <a:r>
              <a:rPr lang="zh-CN" altLang="en-US" sz="1900" dirty="0" smtClean="0"/>
              <a:t>，并记录最新访问权的</a:t>
            </a:r>
            <a:r>
              <a:rPr lang="en-US" altLang="zh-CN" sz="1900" dirty="0" smtClean="0"/>
              <a:t>epoch&lt;</a:t>
            </a:r>
            <a:r>
              <a:rPr lang="en-US" altLang="zh-CN" sz="1900" dirty="0" err="1" smtClean="0"/>
              <a:t>latest_prepared_epoch</a:t>
            </a:r>
            <a:r>
              <a:rPr lang="en-US" altLang="zh-CN" sz="1900" dirty="0" smtClean="0"/>
              <a:t>&gt;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1900" dirty="0" smtClean="0"/>
              <a:t>Acceptor::prepare(epoch)  //</a:t>
            </a:r>
            <a:r>
              <a:rPr lang="zh-CN" altLang="en-US" sz="1900" dirty="0" smtClean="0"/>
              <a:t>只接收比</a:t>
            </a:r>
            <a:r>
              <a:rPr lang="en-US" altLang="zh-CN" sz="1900" dirty="0" err="1" smtClean="0"/>
              <a:t>latest_prepared_epoch</a:t>
            </a:r>
            <a:r>
              <a:rPr lang="zh-CN" altLang="en-US" sz="1900" dirty="0" smtClean="0"/>
              <a:t>更大的</a:t>
            </a:r>
            <a:r>
              <a:rPr lang="en-US" altLang="zh-CN" sz="1900" dirty="0" smtClean="0"/>
              <a:t>epoch</a:t>
            </a:r>
            <a:r>
              <a:rPr lang="zh-CN" altLang="en-US" sz="1900" dirty="0" smtClean="0"/>
              <a:t>，并给予访问权，更新</a:t>
            </a:r>
            <a:r>
              <a:rPr lang="en-US" altLang="zh-CN" sz="1900" dirty="0" err="1" smtClean="0"/>
              <a:t>latest_prepared_epoch</a:t>
            </a:r>
            <a:endParaRPr lang="en-US" altLang="zh-CN" sz="19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1900" dirty="0" smtClean="0"/>
              <a:t>Acceptor::accept(</a:t>
            </a:r>
            <a:r>
              <a:rPr lang="en-US" altLang="zh-CN" sz="1900" dirty="0" err="1" smtClean="0"/>
              <a:t>var</a:t>
            </a:r>
            <a:r>
              <a:rPr lang="en-US" altLang="zh-CN" sz="1900" dirty="0" smtClean="0"/>
              <a:t>,  </a:t>
            </a:r>
            <a:r>
              <a:rPr lang="en-US" altLang="zh-CN" sz="1900" dirty="0" err="1" smtClean="0"/>
              <a:t>prepared_epoch</a:t>
            </a:r>
            <a:r>
              <a:rPr lang="en-US" altLang="zh-CN" sz="1900" dirty="0" smtClean="0"/>
              <a:t>, V)   //</a:t>
            </a:r>
            <a:r>
              <a:rPr lang="zh-CN" altLang="en-US" sz="1900" dirty="0" smtClean="0"/>
              <a:t>验证</a:t>
            </a:r>
            <a:r>
              <a:rPr lang="en-US" altLang="zh-CN" sz="1900" dirty="0" err="1" smtClean="0"/>
              <a:t>latest_prepared_epoch</a:t>
            </a:r>
            <a:r>
              <a:rPr lang="en-US" altLang="zh-CN" sz="1900" dirty="0" smtClean="0"/>
              <a:t> == </a:t>
            </a:r>
            <a:r>
              <a:rPr lang="en-US" altLang="zh-CN" sz="1900" dirty="0" err="1" smtClean="0"/>
              <a:t>prepared_epoch</a:t>
            </a:r>
            <a:r>
              <a:rPr lang="zh-CN" altLang="en-US" sz="1900" dirty="0" smtClean="0"/>
              <a:t>，设置</a:t>
            </a:r>
            <a:r>
              <a:rPr lang="en-US" altLang="zh-CN" sz="1900" dirty="0" err="1" smtClean="0"/>
              <a:t>var</a:t>
            </a:r>
            <a:r>
              <a:rPr lang="zh-CN" altLang="en-US" sz="1900" dirty="0" smtClean="0"/>
              <a:t>为</a:t>
            </a:r>
            <a:r>
              <a:rPr lang="en-US" altLang="zh-CN" sz="1900" dirty="0" smtClean="0"/>
              <a:t>&lt;</a:t>
            </a:r>
            <a:r>
              <a:rPr lang="en-US" altLang="zh-CN" sz="1900" dirty="0" err="1" smtClean="0"/>
              <a:t>prepared_epoch</a:t>
            </a:r>
            <a:r>
              <a:rPr lang="en-US" altLang="zh-CN" sz="1900" dirty="0" smtClean="0"/>
              <a:t>, V&gt;</a:t>
            </a:r>
          </a:p>
          <a:p>
            <a:pPr marL="0" indent="0">
              <a:buNone/>
            </a:pPr>
            <a:endParaRPr lang="en-US" altLang="zh-CN" sz="1900" dirty="0" smtClean="0"/>
          </a:p>
          <a:p>
            <a:pPr marL="0" indent="0">
              <a:buNone/>
            </a:pPr>
            <a:r>
              <a:rPr lang="en-US" altLang="zh-CN" sz="1900" dirty="0"/>
              <a:t>p</a:t>
            </a:r>
            <a:r>
              <a:rPr lang="en-US" altLang="zh-CN" sz="1900" dirty="0" smtClean="0"/>
              <a:t>ropose(</a:t>
            </a:r>
            <a:r>
              <a:rPr lang="en-US" altLang="zh-CN" sz="1900" dirty="0" err="1" smtClean="0"/>
              <a:t>var</a:t>
            </a:r>
            <a:r>
              <a:rPr lang="en-US" altLang="zh-CN" sz="1900" dirty="0" smtClean="0"/>
              <a:t>, V)</a:t>
            </a:r>
            <a:r>
              <a:rPr lang="zh-CN" altLang="en-US" sz="1900" dirty="0" smtClean="0"/>
              <a:t>实现：</a:t>
            </a:r>
            <a:endParaRPr lang="en-US" altLang="zh-CN" sz="19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1900" dirty="0" smtClean="0"/>
              <a:t>选取当前时间戳为</a:t>
            </a:r>
            <a:r>
              <a:rPr lang="en-US" altLang="zh-CN" sz="1900" dirty="0" smtClean="0"/>
              <a:t>epoch</a:t>
            </a:r>
            <a:r>
              <a:rPr lang="zh-CN" altLang="en-US" sz="1900" dirty="0" smtClean="0"/>
              <a:t>，调用</a:t>
            </a:r>
            <a:r>
              <a:rPr lang="en-US" altLang="zh-CN" sz="1900" dirty="0" smtClean="0"/>
              <a:t>Acceptor::prepare()</a:t>
            </a:r>
            <a:r>
              <a:rPr lang="zh-CN" altLang="en-US" sz="1900" dirty="0" smtClean="0"/>
              <a:t>获取访问权和</a:t>
            </a:r>
            <a:r>
              <a:rPr lang="en-US" altLang="zh-CN" sz="1900" dirty="0" err="1" smtClean="0"/>
              <a:t>var</a:t>
            </a:r>
            <a:r>
              <a:rPr lang="zh-CN" altLang="en-US" sz="1900" dirty="0" smtClean="0"/>
              <a:t>当前取值，如果失败则返回</a:t>
            </a:r>
            <a:r>
              <a:rPr lang="en-US" altLang="zh-CN" sz="1900" dirty="0" smtClean="0"/>
              <a:t>&lt;error&gt;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1900" dirty="0" smtClean="0"/>
              <a:t>If </a:t>
            </a:r>
            <a:r>
              <a:rPr lang="en-US" altLang="zh-CN" sz="1900" dirty="0" err="1" smtClean="0"/>
              <a:t>accepted_value</a:t>
            </a:r>
            <a:r>
              <a:rPr lang="en-US" altLang="zh-CN" sz="1900" dirty="0" smtClean="0"/>
              <a:t> == null: </a:t>
            </a:r>
            <a:r>
              <a:rPr lang="zh-CN" altLang="en-US" sz="1900" dirty="0" smtClean="0"/>
              <a:t>调用</a:t>
            </a:r>
            <a:r>
              <a:rPr lang="en-US" altLang="zh-CN" sz="1900" dirty="0" smtClean="0"/>
              <a:t>Acceptor::accept(</a:t>
            </a:r>
            <a:r>
              <a:rPr lang="en-US" altLang="zh-CN" sz="1900" dirty="0" err="1" smtClean="0"/>
              <a:t>var</a:t>
            </a:r>
            <a:r>
              <a:rPr lang="en-US" altLang="zh-CN" sz="1900" dirty="0" smtClean="0"/>
              <a:t>, epoch, V)</a:t>
            </a:r>
            <a:r>
              <a:rPr lang="zh-CN" altLang="en-US" sz="1900" dirty="0" smtClean="0"/>
              <a:t>提交数据</a:t>
            </a:r>
            <a:r>
              <a:rPr lang="en-US" altLang="zh-CN" sz="1900" dirty="0" smtClean="0"/>
              <a:t>V</a:t>
            </a:r>
            <a:r>
              <a:rPr lang="zh-CN" altLang="en-US" sz="1900" dirty="0" smtClean="0"/>
              <a:t>，如果成功返回</a:t>
            </a:r>
            <a:r>
              <a:rPr lang="en-US" altLang="zh-CN" sz="1900" dirty="0" smtClean="0"/>
              <a:t>&lt;ok, V&gt;</a:t>
            </a:r>
            <a:r>
              <a:rPr lang="zh-CN" altLang="en-US" sz="1900" dirty="0" smtClean="0"/>
              <a:t>，如果失败</a:t>
            </a:r>
            <a:r>
              <a:rPr lang="en-US" altLang="zh-CN" sz="1900" dirty="0" smtClean="0"/>
              <a:t>(</a:t>
            </a:r>
            <a:r>
              <a:rPr lang="zh-CN" altLang="en-US" sz="1900" dirty="0" smtClean="0"/>
              <a:t>被新</a:t>
            </a:r>
            <a:r>
              <a:rPr lang="en-US" altLang="zh-CN" sz="1900" dirty="0" smtClean="0"/>
              <a:t>epoch</a:t>
            </a:r>
            <a:r>
              <a:rPr lang="zh-CN" altLang="en-US" sz="1900" dirty="0" smtClean="0"/>
              <a:t>抢占</a:t>
            </a:r>
            <a:r>
              <a:rPr lang="en-US" altLang="zh-CN" sz="1900" dirty="0" smtClean="0"/>
              <a:t>)</a:t>
            </a:r>
            <a:r>
              <a:rPr lang="zh-CN" altLang="en-US" sz="1900" dirty="0" smtClean="0"/>
              <a:t>返回</a:t>
            </a:r>
            <a:r>
              <a:rPr lang="en-US" altLang="zh-CN" sz="1900" dirty="0" smtClean="0"/>
              <a:t>&lt;error&gt;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1900" dirty="0" smtClean="0"/>
              <a:t>Else: </a:t>
            </a:r>
            <a:r>
              <a:rPr lang="zh-CN" altLang="en-US" sz="1900" dirty="0" smtClean="0"/>
              <a:t>返回</a:t>
            </a:r>
            <a:r>
              <a:rPr lang="en-US" altLang="zh-CN" sz="1900" dirty="0" smtClean="0"/>
              <a:t>&lt;ok, </a:t>
            </a:r>
            <a:r>
              <a:rPr lang="en-US" altLang="zh-CN" sz="1900" dirty="0" err="1" smtClean="0"/>
              <a:t>accepted_value</a:t>
            </a:r>
            <a:r>
              <a:rPr lang="en-US" altLang="zh-CN" sz="1900" dirty="0" smtClean="0"/>
              <a:t>&gt;</a:t>
            </a:r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0494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：引入抢占式访问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2"/>
            <a:ext cx="7328146" cy="369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5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：引入抢占式访问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7229872" cy="3508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61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：引入抢占式访问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46536"/>
            <a:ext cx="7538095" cy="3788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9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：引入抢占式访问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7512571" cy="3665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8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：引入抢占式访问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64904"/>
            <a:ext cx="6928123" cy="338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6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CPU</a:t>
            </a:r>
            <a:r>
              <a:rPr lang="zh-CN" altLang="en-US" sz="3200" dirty="0" smtClean="0"/>
              <a:t>架构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9672" y="119675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主流：</a:t>
            </a:r>
            <a:r>
              <a:rPr lang="en-US" altLang="zh-CN" sz="2400" dirty="0" smtClean="0"/>
              <a:t>NUMA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Non-Uniform Memory Access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8132118" cy="501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136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：引入抢占式访问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7716788" cy="3736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76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：引入抢占式访问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6993657" cy="338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0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：引入抢占式访问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847731" cy="343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50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：引入抢占式访问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39" y="2564904"/>
            <a:ext cx="6774582" cy="331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84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：引入抢占式访问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20392"/>
            <a:ext cx="6860307" cy="3427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01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692696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：引入抢占式访问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36912"/>
            <a:ext cx="6860060" cy="340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9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988840"/>
            <a:ext cx="8028384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 smtClean="0"/>
              <a:t>Paxos</a:t>
            </a:r>
            <a:r>
              <a:rPr lang="zh-CN" altLang="en-US" sz="2000" dirty="0"/>
              <a:t>算法</a:t>
            </a:r>
            <a:r>
              <a:rPr lang="zh-CN" altLang="en-US" sz="2000" dirty="0" smtClean="0"/>
              <a:t>讲解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方案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避免了</a:t>
            </a:r>
            <a:r>
              <a:rPr lang="en-US" altLang="zh-CN" sz="2000" dirty="0" smtClean="0"/>
              <a:t>proposer</a:t>
            </a:r>
            <a:r>
              <a:rPr lang="zh-CN" altLang="en-US" sz="2000" dirty="0" smtClean="0"/>
              <a:t>机器故障带来的死锁问题，但是仍然有问题存在：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单点</a:t>
            </a:r>
            <a:r>
              <a:rPr lang="en-US" altLang="zh-CN" sz="2000" dirty="0" smtClean="0"/>
              <a:t>acceptor</a:t>
            </a:r>
            <a:r>
              <a:rPr lang="zh-CN" altLang="en-US" sz="2000" dirty="0" smtClean="0"/>
              <a:t>的故障会导致整个系统宕机无法提供服务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88018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9939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836712"/>
            <a:ext cx="8352928" cy="5760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100" dirty="0" err="1" smtClean="0"/>
              <a:t>Paxos</a:t>
            </a:r>
            <a:r>
              <a:rPr lang="zh-CN" altLang="en-US" sz="2100" dirty="0"/>
              <a:t>算法</a:t>
            </a:r>
            <a:r>
              <a:rPr lang="zh-CN" altLang="en-US" sz="2100" dirty="0" smtClean="0"/>
              <a:t>讲解</a:t>
            </a:r>
            <a:endParaRPr lang="en-US" altLang="zh-CN" sz="2100" dirty="0" smtClean="0"/>
          </a:p>
          <a:p>
            <a:pPr marL="0" indent="0">
              <a:buNone/>
            </a:pPr>
            <a:endParaRPr lang="en-US" altLang="zh-CN" sz="2100" dirty="0" smtClean="0"/>
          </a:p>
          <a:p>
            <a:pPr marL="0" indent="0">
              <a:buNone/>
            </a:pPr>
            <a:r>
              <a:rPr lang="zh-CN" altLang="en-US" sz="2100" dirty="0" smtClean="0"/>
              <a:t>方案</a:t>
            </a:r>
            <a:r>
              <a:rPr lang="en-US" altLang="zh-CN" sz="2100" dirty="0" smtClean="0"/>
              <a:t>3</a:t>
            </a:r>
            <a:r>
              <a:rPr lang="zh-CN" altLang="en-US" sz="2100" dirty="0" smtClean="0"/>
              <a:t>（</a:t>
            </a:r>
            <a:r>
              <a:rPr lang="en-US" altLang="zh-CN" sz="2100" dirty="0" err="1" smtClean="0"/>
              <a:t>Paxos</a:t>
            </a:r>
            <a:r>
              <a:rPr lang="zh-CN" altLang="en-US" sz="2100" dirty="0" smtClean="0"/>
              <a:t>）：引入多</a:t>
            </a:r>
            <a:r>
              <a:rPr lang="en-US" altLang="zh-CN" sz="2100" dirty="0" smtClean="0"/>
              <a:t>acceptor</a:t>
            </a:r>
          </a:p>
          <a:p>
            <a:pPr marL="0" indent="0">
              <a:buNone/>
            </a:pPr>
            <a:r>
              <a:rPr lang="en-US" altLang="zh-CN" sz="2100" dirty="0" smtClean="0"/>
              <a:t>Acceptor</a:t>
            </a:r>
            <a:r>
              <a:rPr lang="zh-CN" altLang="en-US" sz="2100" dirty="0" smtClean="0"/>
              <a:t>实现（和方案</a:t>
            </a:r>
            <a:r>
              <a:rPr lang="en-US" altLang="zh-CN" sz="2100" dirty="0" smtClean="0"/>
              <a:t>2</a:t>
            </a:r>
            <a:r>
              <a:rPr lang="zh-CN" altLang="en-US" sz="2100" dirty="0" smtClean="0"/>
              <a:t>一致）：</a:t>
            </a:r>
            <a:endParaRPr lang="en-US" altLang="zh-CN" sz="21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2100" dirty="0" err="1" smtClean="0"/>
              <a:t>var</a:t>
            </a:r>
            <a:r>
              <a:rPr lang="zh-CN" altLang="en-US" sz="2100" dirty="0" smtClean="0"/>
              <a:t>取值</a:t>
            </a:r>
            <a:r>
              <a:rPr lang="en-US" altLang="zh-CN" sz="2100" dirty="0" smtClean="0"/>
              <a:t>&lt;</a:t>
            </a:r>
            <a:r>
              <a:rPr lang="en-US" altLang="zh-CN" sz="2100" dirty="0" err="1" smtClean="0"/>
              <a:t>accepted_epoch</a:t>
            </a:r>
            <a:r>
              <a:rPr lang="en-US" altLang="zh-CN" sz="2100" dirty="0" smtClean="0"/>
              <a:t>, </a:t>
            </a:r>
            <a:r>
              <a:rPr lang="en-US" altLang="zh-CN" sz="2100" dirty="0" err="1" smtClean="0"/>
              <a:t>accepted_value</a:t>
            </a:r>
            <a:r>
              <a:rPr lang="en-US" altLang="zh-CN" sz="2100" dirty="0" smtClean="0"/>
              <a:t>&gt;</a:t>
            </a:r>
            <a:r>
              <a:rPr lang="zh-CN" altLang="en-US" sz="2100" dirty="0" smtClean="0"/>
              <a:t>，并记录最新访问权的</a:t>
            </a:r>
            <a:r>
              <a:rPr lang="en-US" altLang="zh-CN" sz="2100" dirty="0" smtClean="0"/>
              <a:t>epoch&lt;</a:t>
            </a:r>
            <a:r>
              <a:rPr lang="en-US" altLang="zh-CN" sz="2100" dirty="0" err="1" smtClean="0"/>
              <a:t>latest_prepared_epoch</a:t>
            </a:r>
            <a:r>
              <a:rPr lang="en-US" altLang="zh-CN" sz="2100" dirty="0" smtClean="0"/>
              <a:t>&gt;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100" dirty="0" smtClean="0"/>
              <a:t>Acceptor::prepare(epoch)  //</a:t>
            </a:r>
            <a:r>
              <a:rPr lang="zh-CN" altLang="en-US" sz="2100" dirty="0" smtClean="0"/>
              <a:t>只接收比</a:t>
            </a:r>
            <a:r>
              <a:rPr lang="en-US" altLang="zh-CN" sz="2100" dirty="0" err="1" smtClean="0"/>
              <a:t>latest_prepared_epoch</a:t>
            </a:r>
            <a:r>
              <a:rPr lang="zh-CN" altLang="en-US" sz="2100" dirty="0" smtClean="0"/>
              <a:t>更大的</a:t>
            </a:r>
            <a:r>
              <a:rPr lang="en-US" altLang="zh-CN" sz="2100" dirty="0" smtClean="0"/>
              <a:t>epoch</a:t>
            </a:r>
            <a:r>
              <a:rPr lang="zh-CN" altLang="en-US" sz="2100" dirty="0" smtClean="0"/>
              <a:t>，并给予访问权，更新</a:t>
            </a:r>
            <a:r>
              <a:rPr lang="en-US" altLang="zh-CN" sz="2100" dirty="0" err="1" smtClean="0"/>
              <a:t>latest_prepared_epoch</a:t>
            </a:r>
            <a:endParaRPr lang="en-US" altLang="zh-CN" sz="21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2100" dirty="0" smtClean="0"/>
              <a:t>Acceptor::accept(</a:t>
            </a:r>
            <a:r>
              <a:rPr lang="en-US" altLang="zh-CN" sz="2100" dirty="0" err="1" smtClean="0"/>
              <a:t>var</a:t>
            </a:r>
            <a:r>
              <a:rPr lang="en-US" altLang="zh-CN" sz="2100" dirty="0" smtClean="0"/>
              <a:t>,  </a:t>
            </a:r>
            <a:r>
              <a:rPr lang="en-US" altLang="zh-CN" sz="2100" dirty="0" err="1" smtClean="0"/>
              <a:t>prepared_epoch</a:t>
            </a:r>
            <a:r>
              <a:rPr lang="en-US" altLang="zh-CN" sz="2100" dirty="0" smtClean="0"/>
              <a:t>, V)   //</a:t>
            </a:r>
            <a:r>
              <a:rPr lang="zh-CN" altLang="en-US" sz="2100" dirty="0" smtClean="0"/>
              <a:t>验证</a:t>
            </a:r>
            <a:r>
              <a:rPr lang="en-US" altLang="zh-CN" sz="2100" dirty="0" err="1" smtClean="0"/>
              <a:t>latest_prepared_epoch</a:t>
            </a:r>
            <a:r>
              <a:rPr lang="en-US" altLang="zh-CN" sz="2100" dirty="0" smtClean="0"/>
              <a:t> == </a:t>
            </a:r>
            <a:r>
              <a:rPr lang="en-US" altLang="zh-CN" sz="2100" dirty="0" err="1" smtClean="0"/>
              <a:t>prepared_epoch</a:t>
            </a:r>
            <a:r>
              <a:rPr lang="zh-CN" altLang="en-US" sz="2100" dirty="0" smtClean="0"/>
              <a:t>，设置</a:t>
            </a:r>
            <a:r>
              <a:rPr lang="en-US" altLang="zh-CN" sz="2100" dirty="0" err="1" smtClean="0"/>
              <a:t>var</a:t>
            </a:r>
            <a:r>
              <a:rPr lang="zh-CN" altLang="en-US" sz="2100" dirty="0" smtClean="0"/>
              <a:t>为</a:t>
            </a:r>
            <a:r>
              <a:rPr lang="en-US" altLang="zh-CN" sz="2100" dirty="0" smtClean="0"/>
              <a:t>&lt;</a:t>
            </a:r>
            <a:r>
              <a:rPr lang="en-US" altLang="zh-CN" sz="2100" dirty="0" err="1" smtClean="0"/>
              <a:t>prepared_epoch</a:t>
            </a:r>
            <a:r>
              <a:rPr lang="en-US" altLang="zh-CN" sz="2100" dirty="0" smtClean="0"/>
              <a:t>, V&gt;</a:t>
            </a:r>
          </a:p>
          <a:p>
            <a:pPr marL="0" indent="0">
              <a:buNone/>
            </a:pPr>
            <a:endParaRPr lang="en-US" altLang="zh-CN" sz="2100" dirty="0" smtClean="0"/>
          </a:p>
          <a:p>
            <a:pPr marL="0" indent="0">
              <a:buNone/>
            </a:pPr>
            <a:r>
              <a:rPr lang="en-US" altLang="zh-CN" sz="2100" dirty="0"/>
              <a:t>p</a:t>
            </a:r>
            <a:r>
              <a:rPr lang="en-US" altLang="zh-CN" sz="2100" dirty="0" smtClean="0"/>
              <a:t>ropose(</a:t>
            </a:r>
            <a:r>
              <a:rPr lang="en-US" altLang="zh-CN" sz="2100" dirty="0" err="1" smtClean="0"/>
              <a:t>var</a:t>
            </a:r>
            <a:r>
              <a:rPr lang="en-US" altLang="zh-CN" sz="2100" dirty="0" smtClean="0"/>
              <a:t>, V)</a:t>
            </a:r>
            <a:r>
              <a:rPr lang="zh-CN" altLang="en-US" sz="2100" dirty="0" smtClean="0"/>
              <a:t>实现：</a:t>
            </a:r>
            <a:endParaRPr lang="en-US" altLang="zh-CN" sz="21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100" dirty="0" smtClean="0"/>
              <a:t>选取当前时间戳为</a:t>
            </a:r>
            <a:r>
              <a:rPr lang="en-US" altLang="zh-CN" sz="2100" dirty="0" smtClean="0"/>
              <a:t>epoch</a:t>
            </a:r>
            <a:r>
              <a:rPr lang="zh-CN" altLang="en-US" sz="2100" dirty="0" smtClean="0"/>
              <a:t>，调用</a:t>
            </a:r>
            <a:r>
              <a:rPr lang="en-US" altLang="zh-CN" sz="2100" dirty="0" smtClean="0"/>
              <a:t>Acceptor::prepare()</a:t>
            </a:r>
            <a:r>
              <a:rPr lang="zh-CN" altLang="en-US" sz="2100" dirty="0" smtClean="0"/>
              <a:t>获取半数以上</a:t>
            </a:r>
            <a:r>
              <a:rPr lang="en-US" altLang="zh-CN" sz="2100" dirty="0" smtClean="0"/>
              <a:t>acceptor</a:t>
            </a:r>
            <a:r>
              <a:rPr lang="zh-CN" altLang="en-US" sz="2100" dirty="0" smtClean="0"/>
              <a:t>的访问权和</a:t>
            </a:r>
            <a:r>
              <a:rPr lang="en-US" altLang="zh-CN" sz="2100" dirty="0" err="1" smtClean="0"/>
              <a:t>var</a:t>
            </a:r>
            <a:r>
              <a:rPr lang="zh-CN" altLang="en-US" sz="2100" dirty="0" smtClean="0"/>
              <a:t>当前取值，如果失败则返回</a:t>
            </a:r>
            <a:r>
              <a:rPr lang="en-US" altLang="zh-CN" sz="2100" dirty="0" smtClean="0"/>
              <a:t>&lt;error&gt;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100" dirty="0" smtClean="0"/>
              <a:t>If all </a:t>
            </a:r>
            <a:r>
              <a:rPr lang="en-US" altLang="zh-CN" sz="2100" dirty="0" err="1" smtClean="0"/>
              <a:t>accepted_value</a:t>
            </a:r>
            <a:r>
              <a:rPr lang="en-US" altLang="zh-CN" sz="2100" dirty="0" smtClean="0"/>
              <a:t> == null: </a:t>
            </a:r>
            <a:r>
              <a:rPr lang="zh-CN" altLang="en-US" sz="2100" dirty="0" smtClean="0"/>
              <a:t>调用</a:t>
            </a:r>
            <a:r>
              <a:rPr lang="en-US" altLang="zh-CN" sz="2100" dirty="0" smtClean="0"/>
              <a:t>Acceptor::accept(</a:t>
            </a:r>
            <a:r>
              <a:rPr lang="en-US" altLang="zh-CN" sz="2100" dirty="0" err="1" smtClean="0"/>
              <a:t>var</a:t>
            </a:r>
            <a:r>
              <a:rPr lang="en-US" altLang="zh-CN" sz="2100" dirty="0" smtClean="0"/>
              <a:t>, epoch, V)</a:t>
            </a:r>
            <a:r>
              <a:rPr lang="zh-CN" altLang="en-US" sz="2100" dirty="0" smtClean="0"/>
              <a:t>向对应每个</a:t>
            </a:r>
            <a:r>
              <a:rPr lang="en-US" altLang="zh-CN" sz="2100" dirty="0" smtClean="0"/>
              <a:t>acceptor</a:t>
            </a:r>
            <a:r>
              <a:rPr lang="zh-CN" altLang="en-US" sz="2100" dirty="0" smtClean="0"/>
              <a:t>提交数据</a:t>
            </a:r>
            <a:r>
              <a:rPr lang="en-US" altLang="zh-CN" sz="2100" dirty="0" smtClean="0"/>
              <a:t>V</a:t>
            </a:r>
            <a:r>
              <a:rPr lang="zh-CN" altLang="en-US" sz="2100" dirty="0" smtClean="0"/>
              <a:t>，如果收到半数以上成功则返回</a:t>
            </a:r>
            <a:r>
              <a:rPr lang="en-US" altLang="zh-CN" sz="2100" dirty="0" smtClean="0"/>
              <a:t>&lt;ok, V&gt;</a:t>
            </a:r>
            <a:r>
              <a:rPr lang="zh-CN" altLang="en-US" sz="2100" dirty="0" smtClean="0"/>
              <a:t>，否则</a:t>
            </a:r>
            <a:r>
              <a:rPr lang="en-US" altLang="zh-CN" sz="2100" dirty="0" smtClean="0"/>
              <a:t>(</a:t>
            </a:r>
            <a:r>
              <a:rPr lang="zh-CN" altLang="en-US" sz="2100" dirty="0" smtClean="0"/>
              <a:t>被新</a:t>
            </a:r>
            <a:r>
              <a:rPr lang="en-US" altLang="zh-CN" sz="2100" dirty="0" smtClean="0"/>
              <a:t>epoch</a:t>
            </a:r>
            <a:r>
              <a:rPr lang="zh-CN" altLang="en-US" sz="2100" dirty="0" smtClean="0"/>
              <a:t>抢占</a:t>
            </a:r>
            <a:r>
              <a:rPr lang="en-US" altLang="zh-CN" sz="2100" dirty="0" smtClean="0"/>
              <a:t>)</a:t>
            </a:r>
            <a:r>
              <a:rPr lang="zh-CN" altLang="en-US" sz="2100" dirty="0" smtClean="0"/>
              <a:t>返回</a:t>
            </a:r>
            <a:r>
              <a:rPr lang="en-US" altLang="zh-CN" sz="2100" dirty="0" smtClean="0"/>
              <a:t>&lt;error&gt;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100" dirty="0" smtClean="0"/>
              <a:t>Else: </a:t>
            </a:r>
            <a:r>
              <a:rPr lang="zh-CN" altLang="en-US" sz="2100" dirty="0" smtClean="0"/>
              <a:t>认同最大的</a:t>
            </a:r>
            <a:r>
              <a:rPr lang="en-US" altLang="zh-CN" sz="2100" dirty="0" err="1" smtClean="0"/>
              <a:t>accepted_epoch</a:t>
            </a:r>
            <a:r>
              <a:rPr lang="zh-CN" altLang="en-US" sz="2100" dirty="0" smtClean="0"/>
              <a:t>对应的</a:t>
            </a:r>
            <a:r>
              <a:rPr lang="en-US" altLang="zh-CN" sz="2100" dirty="0" err="1" smtClean="0"/>
              <a:t>accepted_value</a:t>
            </a:r>
            <a:r>
              <a:rPr lang="zh-CN" altLang="en-US" sz="2100" dirty="0" smtClean="0"/>
              <a:t>，如果</a:t>
            </a:r>
            <a:r>
              <a:rPr lang="en-US" altLang="zh-CN" sz="2100" dirty="0" err="1" smtClean="0"/>
              <a:t>accepted_value</a:t>
            </a:r>
            <a:r>
              <a:rPr lang="zh-CN" altLang="en-US" sz="2100" dirty="0" smtClean="0"/>
              <a:t>出现半数以上，返回</a:t>
            </a:r>
            <a:r>
              <a:rPr lang="en-US" altLang="zh-CN" sz="2100" dirty="0" smtClean="0"/>
              <a:t>&lt;ok, </a:t>
            </a:r>
            <a:r>
              <a:rPr lang="en-US" altLang="zh-CN" sz="2100" dirty="0" err="1" smtClean="0"/>
              <a:t>accepted_value</a:t>
            </a:r>
            <a:r>
              <a:rPr lang="en-US" altLang="zh-CN" sz="2100" dirty="0" smtClean="0"/>
              <a:t>&gt;</a:t>
            </a:r>
            <a:r>
              <a:rPr lang="zh-CN" altLang="en-US" sz="2100" dirty="0" smtClean="0"/>
              <a:t>，否则调用</a:t>
            </a:r>
            <a:r>
              <a:rPr lang="en-US" altLang="zh-CN" sz="2100" dirty="0" smtClean="0"/>
              <a:t>Acceptor::accept(</a:t>
            </a:r>
            <a:r>
              <a:rPr lang="en-US" altLang="zh-CN" sz="2100" dirty="0" err="1" smtClean="0"/>
              <a:t>var</a:t>
            </a:r>
            <a:r>
              <a:rPr lang="en-US" altLang="zh-CN" sz="2100" dirty="0" smtClean="0"/>
              <a:t>, epoch, </a:t>
            </a:r>
            <a:r>
              <a:rPr lang="en-US" altLang="zh-CN" sz="2100" dirty="0" err="1" smtClean="0"/>
              <a:t>accepted_value</a:t>
            </a:r>
            <a:r>
              <a:rPr lang="en-US" altLang="zh-CN" sz="2100" dirty="0" smtClean="0"/>
              <a:t>)</a:t>
            </a:r>
            <a:r>
              <a:rPr lang="zh-CN" altLang="en-US" sz="2100" dirty="0" smtClean="0"/>
              <a:t>提交。</a:t>
            </a:r>
            <a:endParaRPr lang="en-US" altLang="zh-CN" sz="2100" dirty="0" smtClean="0"/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6460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）：引入多</a:t>
            </a:r>
            <a:r>
              <a:rPr lang="en-US" altLang="zh-CN" sz="2400" dirty="0" smtClean="0"/>
              <a:t>acceptor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13621"/>
            <a:ext cx="8027293" cy="442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8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）：引入多</a:t>
            </a:r>
            <a:r>
              <a:rPr lang="en-US" altLang="zh-CN" sz="2400" dirty="0" smtClean="0"/>
              <a:t>acceptor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91" y="2420888"/>
            <a:ext cx="7854702" cy="4305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8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IO</a:t>
            </a:r>
            <a:r>
              <a:rPr lang="zh-CN" altLang="en-US" sz="3200" dirty="0" smtClean="0"/>
              <a:t>架构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7904" y="119675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南北桥架构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22" y="1649055"/>
            <a:ext cx="6272461" cy="5208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9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）：引入多</a:t>
            </a:r>
            <a:r>
              <a:rPr lang="en-US" altLang="zh-CN" sz="2400" dirty="0" smtClean="0"/>
              <a:t>acceptor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78637"/>
            <a:ext cx="8074918" cy="438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86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）：引入多</a:t>
            </a:r>
            <a:r>
              <a:rPr lang="en-US" altLang="zh-CN" sz="2400" dirty="0" smtClean="0"/>
              <a:t>acceptor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78803"/>
            <a:ext cx="8172400" cy="439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84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）：引入多</a:t>
            </a:r>
            <a:r>
              <a:rPr lang="en-US" altLang="zh-CN" sz="2400" dirty="0" smtClean="0"/>
              <a:t>acceptor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1" y="2467744"/>
            <a:ext cx="7609981" cy="414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469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）：引入多</a:t>
            </a:r>
            <a:r>
              <a:rPr lang="en-US" altLang="zh-CN" sz="2400" dirty="0" smtClean="0"/>
              <a:t>acceptor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7940601" cy="4277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7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）：引入多</a:t>
            </a:r>
            <a:r>
              <a:rPr lang="en-US" altLang="zh-CN" sz="2400" dirty="0" smtClean="0"/>
              <a:t>acceptor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770338" cy="424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74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）：引入多</a:t>
            </a:r>
            <a:r>
              <a:rPr lang="en-US" altLang="zh-CN" sz="2400" dirty="0" smtClean="0"/>
              <a:t>acceptor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3" y="2492896"/>
            <a:ext cx="7747375" cy="415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5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）：引入多</a:t>
            </a:r>
            <a:r>
              <a:rPr lang="en-US" altLang="zh-CN" sz="2400" dirty="0" smtClean="0"/>
              <a:t>acceptor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7704856" cy="4144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758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）：引入多</a:t>
            </a:r>
            <a:r>
              <a:rPr lang="en-US" altLang="zh-CN" sz="2400" dirty="0" smtClean="0"/>
              <a:t>acceptor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7680970" cy="419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09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20688"/>
            <a:ext cx="8352928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/>
              <a:t>算法</a:t>
            </a:r>
            <a:r>
              <a:rPr lang="zh-CN" altLang="en-US" sz="2400" dirty="0" smtClean="0"/>
              <a:t>讲解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方案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）：引入多</a:t>
            </a:r>
            <a:r>
              <a:rPr lang="en-US" altLang="zh-CN" sz="2400" dirty="0" smtClean="0"/>
              <a:t>acceptor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运行过程</a:t>
            </a:r>
            <a:endParaRPr lang="en-US" altLang="zh-CN" sz="2400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600132" cy="415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3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分布式协议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5736" y="2332037"/>
            <a:ext cx="802838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协议论文：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2400" dirty="0" err="1" smtClean="0"/>
              <a:t>Paxos</a:t>
            </a:r>
            <a:r>
              <a:rPr lang="en-US" altLang="zh-CN" sz="2400" dirty="0" smtClean="0"/>
              <a:t> Made Simple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400" dirty="0" smtClean="0"/>
              <a:t>The Part-Time Parliament</a:t>
            </a:r>
          </a:p>
        </p:txBody>
      </p:sp>
    </p:spTree>
    <p:extLst>
      <p:ext uri="{BB962C8B-B14F-4D97-AF65-F5344CB8AC3E}">
        <p14:creationId xmlns:p14="http://schemas.microsoft.com/office/powerpoint/2010/main" val="31441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84584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数据中心网络拓扑</a:t>
            </a:r>
            <a:endParaRPr lang="zh-CN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562855" cy="338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2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跨机房部署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47864" y="692696"/>
            <a:ext cx="892899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集群整体切换</a:t>
            </a:r>
            <a:endParaRPr lang="en-US" altLang="zh-CN" sz="2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8" y="1196752"/>
            <a:ext cx="8181975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46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跨机房部署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3848" y="692696"/>
            <a:ext cx="892899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单个集群跨机房</a:t>
            </a:r>
            <a:endParaRPr lang="en-US" altLang="zh-CN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86993"/>
            <a:ext cx="7214477" cy="5502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4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跨机房部署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47864" y="692696"/>
            <a:ext cx="892899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Paxos</a:t>
            </a:r>
            <a:r>
              <a:rPr lang="zh-CN" altLang="en-US" sz="2400" dirty="0" smtClean="0"/>
              <a:t>选主副本</a:t>
            </a:r>
            <a:endParaRPr lang="en-US" altLang="zh-CN" sz="24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40105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875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49289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实例：分布式存储系统架构分析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03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分布式存储系统分类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3848" y="2420888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分布式文件系统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分布式键值系统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分布式表格系统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分布式数据库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404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分布式文件系统</a:t>
            </a:r>
            <a:r>
              <a:rPr lang="en-US" altLang="zh-CN" sz="2800" dirty="0" smtClean="0"/>
              <a:t>-GFS</a:t>
            </a:r>
            <a:endParaRPr lang="zh-CN" altLang="en-US" sz="28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801038" cy="349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分布式文件系统</a:t>
            </a:r>
            <a:r>
              <a:rPr lang="en-US" altLang="zh-CN" sz="2800" dirty="0" smtClean="0"/>
              <a:t>-GFS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052736"/>
            <a:ext cx="8424936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写租约给</a:t>
            </a:r>
            <a:r>
              <a:rPr lang="en-US" altLang="zh-CN" sz="2000" dirty="0" err="1" smtClean="0"/>
              <a:t>ChunkServer</a:t>
            </a:r>
            <a:r>
              <a:rPr lang="zh-CN" altLang="en-US" sz="2000" dirty="0" smtClean="0"/>
              <a:t>减轻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负担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为</a:t>
            </a:r>
            <a:r>
              <a:rPr lang="en-US" altLang="zh-CN" sz="2000" dirty="0" smtClean="0"/>
              <a:t>append</a:t>
            </a:r>
            <a:r>
              <a:rPr lang="zh-CN" altLang="en-US" sz="2000" dirty="0" smtClean="0"/>
              <a:t>设计而不是</a:t>
            </a:r>
            <a:r>
              <a:rPr lang="en-US" altLang="zh-CN" sz="2000" dirty="0" smtClean="0"/>
              <a:t>overwrite</a:t>
            </a:r>
            <a:r>
              <a:rPr lang="zh-CN" altLang="en-US" sz="2000" dirty="0" smtClean="0"/>
              <a:t>设计，实现追加一致性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追加流程：流水线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数据流与控制流分离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容错：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使用操作日志</a:t>
            </a:r>
            <a:r>
              <a:rPr lang="en-US" altLang="zh-CN" sz="2000" dirty="0" smtClean="0"/>
              <a:t>+checkpoint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CS</a:t>
            </a:r>
            <a:r>
              <a:rPr lang="zh-CN" altLang="en-US" sz="2000" dirty="0" smtClean="0"/>
              <a:t>使用副本复制</a:t>
            </a:r>
            <a:endParaRPr lang="en-US" altLang="zh-CN" sz="20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81" y="3013806"/>
            <a:ext cx="4536504" cy="381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3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分布式文件系统</a:t>
            </a:r>
            <a:r>
              <a:rPr lang="en-US" altLang="zh-CN" sz="2800" dirty="0" smtClean="0"/>
              <a:t>-GFS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772816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AutoNum type="romanUcPeriod" startAt="5"/>
            </a:pPr>
            <a:r>
              <a:rPr lang="en-US" altLang="zh-CN" sz="2000" dirty="0" smtClean="0"/>
              <a:t>Master</a:t>
            </a:r>
            <a:r>
              <a:rPr lang="zh-CN" altLang="en-US" sz="2000" dirty="0" smtClean="0"/>
              <a:t>负责扫描和执行负载均衡</a:t>
            </a:r>
            <a:endParaRPr lang="en-US" altLang="zh-CN" sz="2000" dirty="0"/>
          </a:p>
          <a:p>
            <a:pPr marL="514350" indent="-514350">
              <a:buAutoNum type="romanUcPeriod" startAt="5"/>
            </a:pPr>
            <a:r>
              <a:rPr lang="zh-CN" altLang="en-US" sz="2000" dirty="0" smtClean="0"/>
              <a:t>垃圾回收延迟删除，定期在服务低峰期删除</a:t>
            </a:r>
            <a:endParaRPr lang="en-US" altLang="zh-CN" sz="2000" dirty="0" smtClean="0"/>
          </a:p>
          <a:p>
            <a:pPr marL="514350" indent="-514350">
              <a:buAutoNum type="romanUcPeriod" startAt="7"/>
            </a:pPr>
            <a:r>
              <a:rPr lang="en-US" altLang="zh-CN" sz="2000" dirty="0" smtClean="0"/>
              <a:t>CS</a:t>
            </a:r>
            <a:r>
              <a:rPr lang="zh-CN" altLang="en-US" sz="2000" dirty="0" smtClean="0"/>
              <a:t>管理大小</a:t>
            </a:r>
            <a:r>
              <a:rPr lang="en-US" altLang="zh-CN" sz="2000" dirty="0" smtClean="0"/>
              <a:t>64MB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chunk</a:t>
            </a:r>
            <a:r>
              <a:rPr lang="zh-CN" altLang="en-US" sz="2000" dirty="0" smtClean="0"/>
              <a:t>，作为磁盘与网络</a:t>
            </a:r>
            <a:r>
              <a:rPr lang="en-US" altLang="zh-CN" sz="2000" dirty="0" smtClean="0"/>
              <a:t>IO</a:t>
            </a:r>
            <a:r>
              <a:rPr lang="zh-CN" altLang="en-US" sz="2000" dirty="0" smtClean="0"/>
              <a:t>密集</a:t>
            </a:r>
            <a:r>
              <a:rPr lang="zh-CN" altLang="en-US" sz="2000" dirty="0" smtClean="0"/>
              <a:t>因而需要</a:t>
            </a:r>
            <a:r>
              <a:rPr lang="zh-CN" altLang="en-US" sz="2000" dirty="0" smtClean="0"/>
              <a:t>异步化</a:t>
            </a:r>
            <a:endParaRPr lang="en-US" altLang="zh-CN" sz="2000" dirty="0" smtClean="0"/>
          </a:p>
          <a:p>
            <a:pPr marL="514350" indent="-514350">
              <a:buAutoNum type="romanUcPeriod" startAt="8"/>
            </a:pPr>
            <a:r>
              <a:rPr lang="en-US" altLang="zh-CN" sz="2000" dirty="0" smtClean="0"/>
              <a:t>Master</a:t>
            </a:r>
            <a:r>
              <a:rPr lang="zh-CN" altLang="en-US" sz="2000" dirty="0" smtClean="0"/>
              <a:t>单点经过计算不会成为系统瓶颈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809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分布式文件系统</a:t>
            </a:r>
            <a:r>
              <a:rPr lang="en-US" altLang="zh-CN" sz="2800" dirty="0" smtClean="0"/>
              <a:t>-GFS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5856" y="191683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架构：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扩展性强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自动化容错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单点</a:t>
            </a:r>
            <a:r>
              <a:rPr lang="en-US" altLang="zh-CN" sz="2000" dirty="0" smtClean="0"/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39176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分布式文件系统</a:t>
            </a:r>
            <a:r>
              <a:rPr lang="en-US" altLang="zh-CN" sz="2800" dirty="0" smtClean="0"/>
              <a:t>-TFS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1680" y="177281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相比</a:t>
            </a:r>
            <a:r>
              <a:rPr lang="en-US" altLang="zh-CN" sz="2000" dirty="0" smtClean="0"/>
              <a:t>GFS</a:t>
            </a:r>
            <a:r>
              <a:rPr lang="zh-CN" altLang="en-US" sz="2000" dirty="0" smtClean="0"/>
              <a:t>特点：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/>
              <a:t>多</a:t>
            </a:r>
            <a:r>
              <a:rPr lang="zh-CN" altLang="en-US" sz="2000" dirty="0" smtClean="0"/>
              <a:t>个逻辑图片文件共享一个物理文件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不维护文件目录树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利用写少读</a:t>
            </a:r>
            <a:r>
              <a:rPr lang="zh-CN" altLang="en-US" sz="2000" dirty="0"/>
              <a:t>多</a:t>
            </a:r>
            <a:r>
              <a:rPr lang="zh-CN" altLang="en-US" sz="2000" dirty="0" smtClean="0"/>
              <a:t>的业务特性简化系统设计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文件去重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9916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760" y="148478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存储介质</a:t>
            </a:r>
            <a:endParaRPr lang="zh-CN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" y="2780928"/>
            <a:ext cx="8980240" cy="17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4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TFS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CDN</a:t>
            </a:r>
            <a:r>
              <a:rPr lang="zh-CN" altLang="en-US" sz="2800" dirty="0" smtClean="0"/>
              <a:t>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4847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L1-Cache -&gt; L2-Cache -&gt; </a:t>
            </a:r>
            <a:r>
              <a:rPr lang="zh-CN" altLang="en-US" sz="2000" dirty="0" smtClean="0"/>
              <a:t>图片服务器集群（</a:t>
            </a:r>
            <a:r>
              <a:rPr lang="en-US" altLang="zh-CN" sz="2000" dirty="0" err="1" smtClean="0"/>
              <a:t>Nginx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-&gt; TFS</a:t>
            </a:r>
            <a:r>
              <a:rPr lang="zh-CN" altLang="en-US" sz="2000" dirty="0" smtClean="0"/>
              <a:t>集群</a:t>
            </a:r>
            <a:endParaRPr lang="en-US" altLang="zh-CN" sz="20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60848"/>
            <a:ext cx="5256584" cy="4600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61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-30915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分布式键值系统</a:t>
            </a:r>
            <a:r>
              <a:rPr lang="en-US" altLang="zh-CN" sz="2800" dirty="0"/>
              <a:t>-Amazon Dynamo</a:t>
            </a:r>
            <a:endParaRPr lang="zh-CN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7725"/>
            <a:ext cx="5229225" cy="601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93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98072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分布式键值系统</a:t>
            </a:r>
            <a:r>
              <a:rPr lang="en-US" altLang="zh-CN" sz="2800" dirty="0"/>
              <a:t>-Amazon Dynamo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7624" y="198884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数据分布：改进的一致性哈希（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个服务器多个</a:t>
            </a:r>
            <a:r>
              <a:rPr lang="en-US" altLang="zh-CN" sz="2000" dirty="0" smtClean="0"/>
              <a:t>token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复制协议：复制写协议（</a:t>
            </a:r>
            <a:r>
              <a:rPr lang="en-US" altLang="zh-CN" sz="2000" dirty="0" smtClean="0"/>
              <a:t>Replicated-write protocol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数据冲突处理：向量时钟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临时故障处理：数据回传机制（</a:t>
            </a:r>
            <a:r>
              <a:rPr lang="en-US" altLang="zh-CN" sz="2000" dirty="0" smtClean="0"/>
              <a:t>Hinted handoff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永久故障处理：</a:t>
            </a:r>
            <a:r>
              <a:rPr lang="en-US" altLang="zh-CN" sz="2000" dirty="0" err="1" smtClean="0"/>
              <a:t>Merkle</a:t>
            </a:r>
            <a:r>
              <a:rPr lang="zh-CN" altLang="en-US" sz="2000" dirty="0" smtClean="0"/>
              <a:t>哈希树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成员资格与错误检测：</a:t>
            </a:r>
            <a:r>
              <a:rPr lang="en-US" altLang="zh-CN" sz="2000" dirty="0" smtClean="0"/>
              <a:t>Gossip</a:t>
            </a:r>
            <a:r>
              <a:rPr lang="zh-CN" altLang="en-US" sz="2000" dirty="0" smtClean="0"/>
              <a:t>协议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51867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分布式键值系统</a:t>
            </a:r>
            <a:r>
              <a:rPr lang="en-US" altLang="zh-CN" sz="2800" dirty="0"/>
              <a:t>-Amazon Dynamo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220486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架构分析：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无中心节点的</a:t>
            </a:r>
            <a:r>
              <a:rPr lang="en-US" altLang="zh-CN" sz="2000" dirty="0" smtClean="0"/>
              <a:t>P2P</a:t>
            </a:r>
            <a:r>
              <a:rPr lang="zh-CN" altLang="en-US" sz="2000" dirty="0" smtClean="0"/>
              <a:t>设计，增加了</a:t>
            </a:r>
            <a:r>
              <a:rPr lang="zh-CN" altLang="en-US" sz="2000" dirty="0" smtClean="0"/>
              <a:t>可扩展性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 smtClean="0"/>
              <a:t>P2P</a:t>
            </a:r>
            <a:r>
              <a:rPr lang="zh-CN" altLang="en-US" sz="2000" dirty="0" smtClean="0"/>
              <a:t>架构导致的一致性问题（</a:t>
            </a:r>
            <a:r>
              <a:rPr lang="en-US" altLang="zh-CN" sz="2000" dirty="0" smtClean="0"/>
              <a:t>Gossip</a:t>
            </a:r>
            <a:r>
              <a:rPr lang="zh-CN" altLang="en-US" sz="2000" dirty="0" smtClean="0"/>
              <a:t>协议协调自治节点对集群的认识，每台机器对每一段数据范围维护一颗</a:t>
            </a:r>
            <a:r>
              <a:rPr lang="en-US" altLang="zh-CN" sz="2000" dirty="0" err="1" smtClean="0"/>
              <a:t>Merkle</a:t>
            </a:r>
            <a:r>
              <a:rPr lang="zh-CN" altLang="en-US" sz="2000" dirty="0" smtClean="0"/>
              <a:t>树以便快速同步，引入向量时钟来解决多节点更新顺序的冲突，数据回传实现临时故障修复）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10525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26876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分布式表格系统</a:t>
            </a:r>
            <a:r>
              <a:rPr lang="en-US" altLang="zh-CN" sz="2800" dirty="0"/>
              <a:t>-Google </a:t>
            </a:r>
            <a:r>
              <a:rPr lang="en-US" altLang="zh-CN" sz="2800" dirty="0" err="1"/>
              <a:t>Bigtable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2327266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双层结构：底层为</a:t>
            </a:r>
            <a:r>
              <a:rPr lang="en-US" altLang="zh-CN" sz="2000" dirty="0" smtClean="0"/>
              <a:t>GFS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 smtClean="0"/>
              <a:t>1 Master + n Tablet Server</a:t>
            </a:r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依赖</a:t>
            </a:r>
            <a:r>
              <a:rPr lang="en-US" altLang="zh-CN" sz="2000" dirty="0" smtClean="0"/>
              <a:t>Chubby</a:t>
            </a:r>
            <a:r>
              <a:rPr lang="zh-CN" altLang="en-US" sz="2000" dirty="0" smtClean="0"/>
              <a:t>锁服务（核心算法</a:t>
            </a:r>
            <a:r>
              <a:rPr lang="en-US" altLang="zh-CN" sz="2000" dirty="0" err="1" smtClean="0"/>
              <a:t>Paxos</a:t>
            </a:r>
            <a:r>
              <a:rPr lang="zh-CN" altLang="en-US" sz="2000" dirty="0" smtClean="0"/>
              <a:t>）存储元数据和执行</a:t>
            </a:r>
            <a:r>
              <a:rPr lang="en-US" altLang="zh-CN" sz="2000" dirty="0" smtClean="0"/>
              <a:t>Master</a:t>
            </a:r>
            <a:r>
              <a:rPr lang="zh-CN" altLang="en-US" sz="2000" dirty="0" smtClean="0"/>
              <a:t>选举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/>
              <a:t>子</a:t>
            </a:r>
            <a:r>
              <a:rPr lang="zh-CN" altLang="en-US" sz="2000" dirty="0" smtClean="0"/>
              <a:t>表作为负载均衡的基本单位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54518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分布式表格系统</a:t>
            </a:r>
            <a:r>
              <a:rPr lang="en-US" altLang="zh-CN" sz="2800" dirty="0"/>
              <a:t>-Google </a:t>
            </a:r>
            <a:r>
              <a:rPr lang="en-US" altLang="zh-CN" sz="2800" dirty="0" err="1"/>
              <a:t>Bigtable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AutoNum type="romanUcPeriod" startAt="5"/>
            </a:pPr>
            <a:r>
              <a:rPr lang="zh-CN" altLang="en-US" sz="2000" dirty="0" smtClean="0"/>
              <a:t>数据分布：顺序分布，两级元数据表</a:t>
            </a:r>
            <a:endParaRPr lang="en-US" altLang="zh-CN" sz="2000" dirty="0" smtClean="0"/>
          </a:p>
          <a:p>
            <a:pPr marL="514350" indent="-514350">
              <a:buAutoNum type="romanUcPeriod" startAt="5"/>
            </a:pPr>
            <a:r>
              <a:rPr lang="zh-CN" altLang="en-US" sz="2000" dirty="0" smtClean="0"/>
              <a:t>强一致性：同一个时刻同一个子表只能被一台</a:t>
            </a:r>
            <a:r>
              <a:rPr lang="en-US" altLang="zh-CN" sz="2000" dirty="0" smtClean="0"/>
              <a:t>Tablet Server</a:t>
            </a:r>
            <a:r>
              <a:rPr lang="zh-CN" altLang="en-US" sz="2000" dirty="0" smtClean="0"/>
              <a:t>服务</a:t>
            </a:r>
            <a:endParaRPr lang="en-US" altLang="zh-CN" sz="2000" dirty="0" smtClean="0"/>
          </a:p>
          <a:p>
            <a:pPr marL="514350" indent="-514350">
              <a:buAutoNum type="romanUcPeriod" startAt="5"/>
            </a:pPr>
            <a:r>
              <a:rPr lang="zh-CN" altLang="en-US" sz="2000" dirty="0" smtClean="0"/>
              <a:t>单机存储引擎：</a:t>
            </a:r>
            <a:r>
              <a:rPr lang="en-US" altLang="zh-CN" sz="2000" dirty="0" smtClean="0"/>
              <a:t>Merge-dump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64" y="2780928"/>
            <a:ext cx="725805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7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2474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分布式表格系统</a:t>
            </a:r>
            <a:r>
              <a:rPr lang="en-US" altLang="zh-CN" sz="2800" dirty="0"/>
              <a:t>-Google </a:t>
            </a:r>
            <a:r>
              <a:rPr lang="en-US" altLang="zh-CN" sz="2800" dirty="0" err="1"/>
              <a:t>Bigtable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232726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架构分析：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本质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构建在</a:t>
            </a:r>
            <a:r>
              <a:rPr lang="en-US" altLang="zh-CN" sz="2400" dirty="0" smtClean="0"/>
              <a:t>GFS</a:t>
            </a:r>
            <a:r>
              <a:rPr lang="zh-CN" altLang="en-US" sz="2400" dirty="0" smtClean="0"/>
              <a:t>之上的一层分布式索引</a:t>
            </a:r>
            <a:endParaRPr lang="en-US" altLang="zh-CN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400" dirty="0" smtClean="0"/>
              <a:t>解决了</a:t>
            </a:r>
            <a:r>
              <a:rPr lang="en-US" altLang="zh-CN" sz="2400" dirty="0" smtClean="0"/>
              <a:t>GFS</a:t>
            </a:r>
            <a:r>
              <a:rPr lang="zh-CN" altLang="en-US" sz="2400" dirty="0" smtClean="0"/>
              <a:t>遗留的一致性问题，提高了可用性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81129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196" y="76470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分布式数据库</a:t>
            </a:r>
            <a:r>
              <a:rPr lang="en-US" altLang="zh-CN" sz="2800" dirty="0" smtClean="0"/>
              <a:t>-</a:t>
            </a:r>
            <a:r>
              <a:rPr lang="en-US" altLang="zh-CN" sz="2800" dirty="0"/>
              <a:t>Google </a:t>
            </a:r>
            <a:r>
              <a:rPr lang="en-US" altLang="zh-CN" sz="2800" dirty="0" smtClean="0"/>
              <a:t>Spanner</a:t>
            </a:r>
            <a:endParaRPr lang="zh-CN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128792" cy="416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249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分布式数据库</a:t>
            </a:r>
            <a:r>
              <a:rPr lang="en-US" altLang="zh-CN" sz="2800" dirty="0" smtClean="0"/>
              <a:t>-</a:t>
            </a:r>
            <a:r>
              <a:rPr lang="en-US" altLang="zh-CN" sz="2800" dirty="0"/>
              <a:t>Google </a:t>
            </a:r>
            <a:r>
              <a:rPr lang="en-US" altLang="zh-CN" sz="2800" dirty="0" smtClean="0"/>
              <a:t>Spanner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2485" y="90872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数据模型和</a:t>
            </a:r>
            <a:r>
              <a:rPr lang="en-US" altLang="zh-CN" sz="2000" dirty="0" smtClean="0"/>
              <a:t>Megastore</a:t>
            </a:r>
            <a:r>
              <a:rPr lang="zh-CN" altLang="en-US" sz="2000" dirty="0" smtClean="0"/>
              <a:t>类似，提供友好的数据库功能支持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构建在</a:t>
            </a:r>
            <a:r>
              <a:rPr lang="en-US" altLang="zh-CN" sz="2000" dirty="0" smtClean="0"/>
              <a:t>Colossus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GFS</a:t>
            </a:r>
            <a:r>
              <a:rPr lang="zh-CN" altLang="en-US" sz="2000" dirty="0" smtClean="0"/>
              <a:t>的延续，改进实时性）之上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跨集群副本一致性（</a:t>
            </a:r>
            <a:r>
              <a:rPr lang="en-US" altLang="zh-CN" sz="2000" dirty="0" err="1" smtClean="0"/>
              <a:t>Paxos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38364"/>
            <a:ext cx="5904656" cy="461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72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分布式数据库</a:t>
            </a:r>
            <a:r>
              <a:rPr lang="en-US" altLang="zh-CN" sz="2800" dirty="0" smtClean="0"/>
              <a:t>-</a:t>
            </a:r>
            <a:r>
              <a:rPr lang="en-US" altLang="zh-CN" sz="2800" dirty="0"/>
              <a:t>Google </a:t>
            </a:r>
            <a:r>
              <a:rPr lang="en-US" altLang="zh-CN" sz="2800" dirty="0" smtClean="0"/>
              <a:t>Spanner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231789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AutoNum type="romanUcPeriod" startAt="6"/>
            </a:pPr>
            <a:r>
              <a:rPr lang="zh-CN" altLang="en-US" sz="2000" dirty="0" smtClean="0"/>
              <a:t>锁表实现单个</a:t>
            </a:r>
            <a:r>
              <a:rPr lang="en-US" altLang="zh-CN" sz="2000" dirty="0" err="1" smtClean="0"/>
              <a:t>Paxos</a:t>
            </a:r>
            <a:r>
              <a:rPr lang="zh-CN" altLang="en-US" sz="2000" dirty="0" smtClean="0"/>
              <a:t>组内的单机事务</a:t>
            </a:r>
            <a:endParaRPr lang="en-US" altLang="zh-CN" sz="2000" dirty="0" smtClean="0"/>
          </a:p>
          <a:p>
            <a:pPr marL="514350" indent="-514350">
              <a:buAutoNum type="romanUcPeriod" startAt="6"/>
            </a:pPr>
            <a:r>
              <a:rPr lang="zh-CN" altLang="en-US" sz="2000" dirty="0" smtClean="0"/>
              <a:t>事务管理器实现跨多个</a:t>
            </a:r>
            <a:r>
              <a:rPr lang="en-US" altLang="zh-CN" sz="2000" dirty="0" err="1" smtClean="0"/>
              <a:t>Paxos</a:t>
            </a:r>
            <a:r>
              <a:rPr lang="zh-CN" altLang="en-US" sz="2000" dirty="0" smtClean="0"/>
              <a:t>组的分布式事务（</a:t>
            </a:r>
            <a:r>
              <a:rPr lang="en-US" altLang="zh-CN" sz="2000" dirty="0" smtClean="0"/>
              <a:t>2PC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514350" indent="-514350">
              <a:buAutoNum type="romanUcPeriod" startAt="6"/>
            </a:pPr>
            <a:r>
              <a:rPr lang="zh-CN" altLang="en-US" sz="2000" dirty="0" smtClean="0"/>
              <a:t>全球时钟同步机制</a:t>
            </a:r>
            <a:r>
              <a:rPr lang="en-US" altLang="zh-CN" sz="2000" dirty="0" err="1" smtClean="0"/>
              <a:t>TrueTime</a:t>
            </a:r>
            <a:r>
              <a:rPr lang="zh-CN" altLang="en-US" sz="2000" dirty="0" smtClean="0"/>
              <a:t>，原理是</a:t>
            </a:r>
            <a:r>
              <a:rPr lang="en-US" altLang="zh-CN" sz="2000" dirty="0" smtClean="0"/>
              <a:t>GPS+</a:t>
            </a:r>
            <a:r>
              <a:rPr lang="zh-CN" altLang="en-US" sz="2000" dirty="0" smtClean="0"/>
              <a:t>原子钟</a:t>
            </a:r>
            <a:endParaRPr lang="en-US" altLang="zh-CN" sz="2000" dirty="0" smtClean="0"/>
          </a:p>
          <a:p>
            <a:pPr marL="514350" indent="-514350">
              <a:buAutoNum type="romanUcPeriod" startAt="6"/>
            </a:pPr>
            <a:r>
              <a:rPr lang="zh-CN" altLang="en-US" sz="2000" dirty="0"/>
              <a:t>使用全局唯一事务</a:t>
            </a:r>
            <a:r>
              <a:rPr lang="en-US" altLang="zh-CN" sz="2000" dirty="0"/>
              <a:t>id</a:t>
            </a:r>
            <a:r>
              <a:rPr lang="zh-CN" altLang="en-US" sz="2000" dirty="0"/>
              <a:t>来实现并发</a:t>
            </a:r>
            <a:r>
              <a:rPr lang="zh-CN" altLang="en-US" sz="2000" dirty="0" smtClean="0"/>
              <a:t>控制，时间戳作为事务的提交版本</a:t>
            </a:r>
            <a:endParaRPr lang="en-US" altLang="zh-CN" sz="2000" dirty="0" smtClean="0"/>
          </a:p>
          <a:p>
            <a:pPr marL="514350" indent="-514350">
              <a:buAutoNum type="romanUcPeriod" startAt="6"/>
            </a:pPr>
            <a:endParaRPr lang="en-US" altLang="zh-CN" sz="2400" dirty="0" smtClean="0"/>
          </a:p>
          <a:p>
            <a:pPr marL="514350" indent="-514350">
              <a:buAutoNum type="romanUcPeriod" startAt="6"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229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760" y="11663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存储层次架构</a:t>
            </a:r>
            <a:endParaRPr lang="zh-CN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10861" cy="513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57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分布式数据库</a:t>
            </a:r>
            <a:r>
              <a:rPr lang="en-US" altLang="zh-CN" sz="2800" dirty="0" smtClean="0"/>
              <a:t>-</a:t>
            </a:r>
            <a:r>
              <a:rPr lang="en-US" altLang="zh-CN" sz="2800" dirty="0"/>
              <a:t>Google </a:t>
            </a:r>
            <a:r>
              <a:rPr lang="en-US" altLang="zh-CN" sz="2800" dirty="0" smtClean="0"/>
              <a:t>Spanner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架构分析：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分布式技术和关系数据库技术融合是分布式数据库的大趋势，底层通过分布式技术实现可扩展性，上层通过关系数据库模型和接口对外提供系统的功能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作为全球级的分布式数据库，整体架构引入了跨数据中心和跨集群的分布式存储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7794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分布式数据库</a:t>
            </a:r>
            <a:r>
              <a:rPr lang="en-US" altLang="zh-CN" sz="2800" dirty="0" smtClean="0"/>
              <a:t>-</a:t>
            </a:r>
            <a:r>
              <a:rPr lang="en-US" altLang="zh-CN" sz="2800" dirty="0" err="1" smtClean="0"/>
              <a:t>OceanBase</a:t>
            </a:r>
            <a:endParaRPr lang="zh-CN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447770" cy="4138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444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分布式数据库</a:t>
            </a:r>
            <a:r>
              <a:rPr lang="en-US" altLang="zh-CN" sz="2800" dirty="0" smtClean="0"/>
              <a:t>-</a:t>
            </a:r>
            <a:r>
              <a:rPr lang="en-US" altLang="zh-CN" sz="2800" dirty="0" err="1" smtClean="0"/>
              <a:t>OceanBase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2132856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sz="2000" dirty="0" smtClean="0"/>
              <a:t>读写服务分离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 err="1" smtClean="0"/>
              <a:t>UpdateServer</a:t>
            </a:r>
            <a:r>
              <a:rPr lang="zh-CN" altLang="en-US" sz="2000" dirty="0" smtClean="0"/>
              <a:t>只记录一段时间的数据增量（比如每天服务低峰执行定期合并）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 err="1" smtClean="0"/>
              <a:t>UpdateServer</a:t>
            </a:r>
            <a:r>
              <a:rPr lang="zh-CN" altLang="en-US" sz="2000" dirty="0" smtClean="0"/>
              <a:t>单点，使用高端服务器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891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分布式数据库</a:t>
            </a:r>
            <a:r>
              <a:rPr lang="en-US" altLang="zh-CN" sz="2800" dirty="0" smtClean="0"/>
              <a:t>-</a:t>
            </a:r>
            <a:r>
              <a:rPr lang="en-US" altLang="zh-CN" sz="2800" dirty="0" err="1" smtClean="0"/>
              <a:t>OceanBase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213285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架构分析：</a:t>
            </a:r>
            <a:endParaRPr lang="en-US" altLang="zh-CN" sz="20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 smtClean="0"/>
              <a:t>OB</a:t>
            </a:r>
            <a:r>
              <a:rPr lang="zh-CN" altLang="en-US" sz="2000" dirty="0" smtClean="0"/>
              <a:t>最有趣的一点就是</a:t>
            </a:r>
            <a:r>
              <a:rPr lang="en-US" altLang="zh-CN" sz="2000" dirty="0" err="1" smtClean="0"/>
              <a:t>UpdateServer</a:t>
            </a:r>
            <a:r>
              <a:rPr lang="zh-CN" altLang="en-US" sz="2000" dirty="0" smtClean="0"/>
              <a:t>单点，将一个服务器的性能采用“时分”的方法来让服务器的内存在一般情况下不会成为瓶颈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42062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Q</a:t>
            </a:r>
            <a:r>
              <a:rPr lang="en-US" altLang="zh-CN" sz="3200" dirty="0"/>
              <a:t>&amp;</a:t>
            </a:r>
            <a:r>
              <a:rPr lang="en-US" altLang="zh-CN" sz="3200" dirty="0" smtClean="0"/>
              <a:t>A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279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THX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217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存储引擎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3888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哈希存储引擎</a:t>
            </a:r>
            <a:endParaRPr lang="zh-CN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55094"/>
            <a:ext cx="6904241" cy="4930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71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2132</Words>
  <Application>Microsoft Office PowerPoint</Application>
  <PresentationFormat>全屏显示(4:3)</PresentationFormat>
  <Paragraphs>354</Paragraphs>
  <Slides>85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86" baseType="lpstr">
      <vt:lpstr>Office 主题</vt:lpstr>
      <vt:lpstr>分布式存储原理与架构分析</vt:lpstr>
      <vt:lpstr>单机存储基础</vt:lpstr>
      <vt:lpstr>CPU架构</vt:lpstr>
      <vt:lpstr>CPU架构</vt:lpstr>
      <vt:lpstr>IO架构</vt:lpstr>
      <vt:lpstr>数据中心网络拓扑</vt:lpstr>
      <vt:lpstr>存储介质</vt:lpstr>
      <vt:lpstr>存储层次架构</vt:lpstr>
      <vt:lpstr>存储引擎</vt:lpstr>
      <vt:lpstr>存储引擎</vt:lpstr>
      <vt:lpstr>存储引擎</vt:lpstr>
      <vt:lpstr>数据模型</vt:lpstr>
      <vt:lpstr>事务</vt:lpstr>
      <vt:lpstr>并发控制</vt:lpstr>
      <vt:lpstr>故障恢复</vt:lpstr>
      <vt:lpstr>数据压缩</vt:lpstr>
      <vt:lpstr>什么是分布式存储</vt:lpstr>
      <vt:lpstr>分布式存储特性</vt:lpstr>
      <vt:lpstr>分布式存储基础</vt:lpstr>
      <vt:lpstr>数据分布</vt:lpstr>
      <vt:lpstr>数据分布</vt:lpstr>
      <vt:lpstr>负载均衡</vt:lpstr>
      <vt:lpstr>复制协议</vt:lpstr>
      <vt:lpstr>容错</vt:lpstr>
      <vt:lpstr>容错</vt:lpstr>
      <vt:lpstr>容错</vt:lpstr>
      <vt:lpstr>可扩展性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分布式协议</vt:lpstr>
      <vt:lpstr>跨机房部署</vt:lpstr>
      <vt:lpstr>跨机房部署</vt:lpstr>
      <vt:lpstr>跨机房部署</vt:lpstr>
      <vt:lpstr>实例：分布式存储系统架构分析</vt:lpstr>
      <vt:lpstr>分布式存储系统分类</vt:lpstr>
      <vt:lpstr>分布式文件系统-GFS</vt:lpstr>
      <vt:lpstr>分布式文件系统-GFS</vt:lpstr>
      <vt:lpstr>分布式文件系统-GFS</vt:lpstr>
      <vt:lpstr>分布式文件系统-GFS</vt:lpstr>
      <vt:lpstr>分布式文件系统-TFS</vt:lpstr>
      <vt:lpstr>TFS的CDN架构</vt:lpstr>
      <vt:lpstr>分布式键值系统-Amazon Dynamo</vt:lpstr>
      <vt:lpstr>分布式键值系统-Amazon Dynamo</vt:lpstr>
      <vt:lpstr>分布式键值系统-Amazon Dynamo</vt:lpstr>
      <vt:lpstr>分布式表格系统-Google Bigtable</vt:lpstr>
      <vt:lpstr>分布式表格系统-Google Bigtable</vt:lpstr>
      <vt:lpstr>分布式表格系统-Google Bigtable</vt:lpstr>
      <vt:lpstr>分布式数据库-Google Spanner</vt:lpstr>
      <vt:lpstr>分布式数据库-Google Spanner</vt:lpstr>
      <vt:lpstr>分布式数据库-Google Spanner</vt:lpstr>
      <vt:lpstr>分布式数据库-Google Spanner</vt:lpstr>
      <vt:lpstr>分布式数据库-OceanBase</vt:lpstr>
      <vt:lpstr>分布式数据库-OceanBase</vt:lpstr>
      <vt:lpstr>分布式数据库-OceanBase</vt:lpstr>
      <vt:lpstr>Q&amp;A</vt:lpstr>
      <vt:lpstr>THX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分布式存储原理与架构分析</dc:title>
  <dc:creator>Administrator</dc:creator>
  <cp:lastModifiedBy>Administrator</cp:lastModifiedBy>
  <cp:revision>307</cp:revision>
  <dcterms:created xsi:type="dcterms:W3CDTF">2016-01-05T17:15:21Z</dcterms:created>
  <dcterms:modified xsi:type="dcterms:W3CDTF">2016-01-10T02:03:02Z</dcterms:modified>
</cp:coreProperties>
</file>